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9" r:id="rId9"/>
    <p:sldId id="271" r:id="rId10"/>
    <p:sldId id="272" r:id="rId11"/>
    <p:sldId id="264" r:id="rId12"/>
    <p:sldId id="265" r:id="rId13"/>
    <p:sldId id="270" r:id="rId14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780" autoAdjust="0"/>
    <p:restoredTop sz="94668" autoAdjust="0"/>
  </p:normalViewPr>
  <p:slideViewPr>
    <p:cSldViewPr snapToGrid="0">
      <p:cViewPr>
        <p:scale>
          <a:sx n="100" d="100"/>
          <a:sy n="100" d="100"/>
        </p:scale>
        <p:origin x="186" y="42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51" d="100"/>
          <a:sy n="51" d="100"/>
        </p:scale>
        <p:origin x="2692" y="52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55185C-4EBB-46FC-B84C-9E7959E5D68C}" type="datetimeFigureOut">
              <a:rPr lang="zh-CN" altLang="en-US" smtClean="0"/>
              <a:pPr/>
              <a:t>2018/3/5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6EEF76-30C8-4B00-80DC-803EAB35CD2C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27272874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6EEF76-30C8-4B00-80DC-803EAB35CD2C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18401539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05D56300-B6E0-4AC8-A2AF-25E991FE3B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="" xmlns:a16="http://schemas.microsoft.com/office/drawing/2014/main" id="{DB898C54-4F2F-40BF-8405-12041C3E411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58E04F12-8B49-405D-AB38-11A88FF507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0A486-5B0F-4A7B-A1E7-09AC8B441E9C}" type="datetimeFigureOut">
              <a:rPr lang="zh-CN" altLang="en-US" smtClean="0"/>
              <a:pPr/>
              <a:t>2018/3/5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D5F3A379-FE2D-4460-AA9D-4356BD520A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A15D71CA-D999-49CE-99B4-03407DD8BD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9B59A-B4A7-4783-8E4F-0BD0668AFE9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41786008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11088867-83AC-4107-B691-07FC827902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CDCC784D-B300-4066-8989-6E428F83F4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279C2D8F-E3B7-47C6-B36A-C2DD90792B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0A486-5B0F-4A7B-A1E7-09AC8B441E9C}" type="datetimeFigureOut">
              <a:rPr lang="zh-CN" altLang="en-US" smtClean="0"/>
              <a:pPr/>
              <a:t>2018/3/5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883B544C-180B-429E-BF49-A0F1C50072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C90BCD01-3796-41D3-9D27-F19A3A38F1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9B59A-B4A7-4783-8E4F-0BD0668AFE9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17793582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F0EEAB44-2B65-4FE4-80C2-403B63A6F1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="" xmlns:a16="http://schemas.microsoft.com/office/drawing/2014/main" id="{0907FCF4-8F19-4AAB-8942-DFA7C684DE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E6B197EB-11A8-40E1-91CE-51A38DD731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0A486-5B0F-4A7B-A1E7-09AC8B441E9C}" type="datetimeFigureOut">
              <a:rPr lang="zh-CN" altLang="en-US" smtClean="0"/>
              <a:pPr/>
              <a:t>2018/3/5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3A385655-3143-4C30-A098-998B831109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D0F6BD20-3DFB-4E4F-80B3-6CF0DA4A94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9B59A-B4A7-4783-8E4F-0BD0668AFE9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9853886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334F40E1-03E9-41EC-A6F0-402CD63C5F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5CBCA5A8-FC71-454D-A551-489B26024FE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="" xmlns:a16="http://schemas.microsoft.com/office/drawing/2014/main" id="{3C7A9872-B2C2-4DFA-A0E8-395953A58A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="" xmlns:a16="http://schemas.microsoft.com/office/drawing/2014/main" id="{551E4601-DC17-4329-8FDA-87B7A8245F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0A486-5B0F-4A7B-A1E7-09AC8B441E9C}" type="datetimeFigureOut">
              <a:rPr lang="zh-CN" altLang="en-US" smtClean="0"/>
              <a:pPr/>
              <a:t>2018/3/5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="" xmlns:a16="http://schemas.microsoft.com/office/drawing/2014/main" id="{6C696C1C-CA7B-44A8-A2B3-6D126F4615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="" xmlns:a16="http://schemas.microsoft.com/office/drawing/2014/main" id="{51CDD02B-C988-4205-98A4-BB59132DAF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9B59A-B4A7-4783-8E4F-0BD0668AFE9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5926605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5D5A558C-EEFC-49FE-82A3-039E340688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="" xmlns:a16="http://schemas.microsoft.com/office/drawing/2014/main" id="{2E8E7E8E-44BE-4029-8182-B3BFB760D6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="" xmlns:a16="http://schemas.microsoft.com/office/drawing/2014/main" id="{C949BB42-B3D5-43CB-B4C5-F6CFBFDFD56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="" xmlns:a16="http://schemas.microsoft.com/office/drawing/2014/main" id="{78E8A68D-5249-4E82-9D74-2E18DDFB8FF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="" xmlns:a16="http://schemas.microsoft.com/office/drawing/2014/main" id="{77C08E38-AD3D-4995-BDA9-1496C0A12B7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="" xmlns:a16="http://schemas.microsoft.com/office/drawing/2014/main" id="{3AD7E55D-77C0-4FC5-AB31-136F143DCD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0A486-5B0F-4A7B-A1E7-09AC8B441E9C}" type="datetimeFigureOut">
              <a:rPr lang="zh-CN" altLang="en-US" smtClean="0"/>
              <a:pPr/>
              <a:t>2018/3/5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="" xmlns:a16="http://schemas.microsoft.com/office/drawing/2014/main" id="{C9C4D4A9-03A0-448C-BE34-73CC207903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="" xmlns:a16="http://schemas.microsoft.com/office/drawing/2014/main" id="{44E2FF52-5D7C-4B11-8A15-DADEDCF53C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9B59A-B4A7-4783-8E4F-0BD0668AFE9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25141014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CD3B1D0B-EEED-4175-B835-756D0B2072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="" xmlns:a16="http://schemas.microsoft.com/office/drawing/2014/main" id="{93E7ACA6-5034-437F-89EB-F7A144D02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0A486-5B0F-4A7B-A1E7-09AC8B441E9C}" type="datetimeFigureOut">
              <a:rPr lang="zh-CN" altLang="en-US" smtClean="0"/>
              <a:pPr/>
              <a:t>2018/3/5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="" xmlns:a16="http://schemas.microsoft.com/office/drawing/2014/main" id="{47EB8910-3FE3-4D00-88CF-4036C21CBC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="" xmlns:a16="http://schemas.microsoft.com/office/drawing/2014/main" id="{B6EF77A7-9BFC-4FDA-9A06-5BC01091B5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9B59A-B4A7-4783-8E4F-0BD0668AFE9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25385999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="" xmlns:a16="http://schemas.microsoft.com/office/drawing/2014/main" id="{FC8DE9AE-2EE7-476C-B875-6ABB24F9EA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0A486-5B0F-4A7B-A1E7-09AC8B441E9C}" type="datetimeFigureOut">
              <a:rPr lang="zh-CN" altLang="en-US" smtClean="0"/>
              <a:pPr/>
              <a:t>2018/3/5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="" xmlns:a16="http://schemas.microsoft.com/office/drawing/2014/main" id="{8CE22661-F1BB-437C-8F37-4DFE2579EB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="" xmlns:a16="http://schemas.microsoft.com/office/drawing/2014/main" id="{13C1BAFF-C5BD-452D-8A31-7B4660E4CC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9B59A-B4A7-4783-8E4F-0BD0668AFE9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5565057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049E00FD-EB76-42DB-90B0-D651A0A5C1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D817AA4C-A6EB-4B78-B98F-6C02CFC66D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="" xmlns:a16="http://schemas.microsoft.com/office/drawing/2014/main" id="{3AC7C82C-BF0A-4FA4-8EC8-4D04EB493E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="" xmlns:a16="http://schemas.microsoft.com/office/drawing/2014/main" id="{212C1AA8-100E-4FA2-9AD6-77B50E33C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0A486-5B0F-4A7B-A1E7-09AC8B441E9C}" type="datetimeFigureOut">
              <a:rPr lang="zh-CN" altLang="en-US" smtClean="0"/>
              <a:pPr/>
              <a:t>2018/3/5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="" xmlns:a16="http://schemas.microsoft.com/office/drawing/2014/main" id="{7F9365ED-E1E3-4903-A0A2-2D0C8E516E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="" xmlns:a16="http://schemas.microsoft.com/office/drawing/2014/main" id="{22CC0844-DF0E-4672-A86C-607199A26B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9B59A-B4A7-4783-8E4F-0BD0668AFE9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18610707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039C439B-B30C-494D-922B-E3C4E53775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="" xmlns:a16="http://schemas.microsoft.com/office/drawing/2014/main" id="{97EC5066-1522-446F-B474-5F8C83D61C6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="" xmlns:a16="http://schemas.microsoft.com/office/drawing/2014/main" id="{CB9B5384-8D26-4C7D-AE77-D43816BB0A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="" xmlns:a16="http://schemas.microsoft.com/office/drawing/2014/main" id="{B077BBDC-C376-4D58-B76A-5B9AC185E7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0A486-5B0F-4A7B-A1E7-09AC8B441E9C}" type="datetimeFigureOut">
              <a:rPr lang="zh-CN" altLang="en-US" smtClean="0"/>
              <a:pPr/>
              <a:t>2018/3/5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="" xmlns:a16="http://schemas.microsoft.com/office/drawing/2014/main" id="{43028853-25FC-4BDF-B332-58CF5EAE7F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="" xmlns:a16="http://schemas.microsoft.com/office/drawing/2014/main" id="{ACE52B46-E2FF-45F6-99C0-84B5A20269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9B59A-B4A7-4783-8E4F-0BD0668AFE9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19672270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DE5FEA8D-4FDD-416F-8115-B33EA159D7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="" xmlns:a16="http://schemas.microsoft.com/office/drawing/2014/main" id="{EC63C374-B37B-4A6F-ABB9-FE61C9CB27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70AD5864-0A81-4F01-A56F-75358B2BA0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0A486-5B0F-4A7B-A1E7-09AC8B441E9C}" type="datetimeFigureOut">
              <a:rPr lang="zh-CN" altLang="en-US" smtClean="0"/>
              <a:pPr/>
              <a:t>2018/3/5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B441A916-EAF7-49D2-AE83-28DB980D02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0BE9E900-6DA6-421C-97FD-391EACF9F3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9B59A-B4A7-4783-8E4F-0BD0668AFE9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28248239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="" xmlns:a16="http://schemas.microsoft.com/office/drawing/2014/main" id="{7D08D342-3295-40F5-BAE5-C95FF904C04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="" xmlns:a16="http://schemas.microsoft.com/office/drawing/2014/main" id="{50E4C7B4-B9C7-4C0F-A360-414E3807DBF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638D499A-886C-4DC8-949F-2BA0AA5190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0A486-5B0F-4A7B-A1E7-09AC8B441E9C}" type="datetimeFigureOut">
              <a:rPr lang="zh-CN" altLang="en-US" smtClean="0"/>
              <a:pPr/>
              <a:t>2018/3/5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1C52E854-8970-437F-864C-D3865E5AFC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4A2DB805-99B2-419D-8DF5-634A4938AB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9B59A-B4A7-4783-8E4F-0BD0668AFE9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17146406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="" xmlns:a16="http://schemas.microsoft.com/office/drawing/2014/main" id="{F48420A4-8435-4AB9-97AD-2E0B9F88F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="" xmlns:a16="http://schemas.microsoft.com/office/drawing/2014/main" id="{0B8D0DFC-3FF7-4D3D-9E32-60EBBCE7DB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C497AA92-14D0-4019-B085-759E0298EEE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30A486-5B0F-4A7B-A1E7-09AC8B441E9C}" type="datetimeFigureOut">
              <a:rPr lang="zh-CN" altLang="en-US" smtClean="0"/>
              <a:pPr/>
              <a:t>2018/3/5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8B819B00-C45E-4D72-8A79-D68223C6280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E94F49EB-72A0-4687-827C-2AA88FD0E0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79B59A-B4A7-4783-8E4F-0BD0668AFE9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14272752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>
            <a:extLst>
              <a:ext uri="{FF2B5EF4-FFF2-40B4-BE49-F238E27FC236}">
                <a16:creationId xmlns="" xmlns:a16="http://schemas.microsoft.com/office/drawing/2014/main" id="{0514097E-8681-4506-AC9C-40185482354B}"/>
              </a:ext>
            </a:extLst>
          </p:cNvPr>
          <p:cNvSpPr/>
          <p:nvPr/>
        </p:nvSpPr>
        <p:spPr>
          <a:xfrm>
            <a:off x="427383" y="1135291"/>
            <a:ext cx="894080" cy="32893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zh-CN" sz="800" dirty="0"/>
              <a:t>文化和自然遗产</a:t>
            </a:r>
            <a:endParaRPr lang="zh-CN" altLang="en-US" sz="800" dirty="0"/>
          </a:p>
        </p:txBody>
      </p:sp>
      <p:sp>
        <p:nvSpPr>
          <p:cNvPr id="21" name="矩形 20">
            <a:extLst>
              <a:ext uri="{FF2B5EF4-FFF2-40B4-BE49-F238E27FC236}">
                <a16:creationId xmlns="" xmlns:a16="http://schemas.microsoft.com/office/drawing/2014/main" id="{E3E78AEA-2BAC-4860-ACDB-04C7D33B189C}"/>
              </a:ext>
            </a:extLst>
          </p:cNvPr>
          <p:cNvSpPr/>
          <p:nvPr/>
        </p:nvSpPr>
        <p:spPr>
          <a:xfrm>
            <a:off x="1376331" y="1131830"/>
            <a:ext cx="894080" cy="32893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800" dirty="0"/>
              <a:t>表演和庆祝活动</a:t>
            </a:r>
          </a:p>
        </p:txBody>
      </p:sp>
      <p:sp>
        <p:nvSpPr>
          <p:cNvPr id="22" name="矩形 21">
            <a:extLst>
              <a:ext uri="{FF2B5EF4-FFF2-40B4-BE49-F238E27FC236}">
                <a16:creationId xmlns="" xmlns:a16="http://schemas.microsoft.com/office/drawing/2014/main" id="{6A44DE3F-DA55-4D2A-8E54-752410E80642}"/>
              </a:ext>
            </a:extLst>
          </p:cNvPr>
          <p:cNvSpPr/>
          <p:nvPr/>
        </p:nvSpPr>
        <p:spPr>
          <a:xfrm>
            <a:off x="2325756" y="1121891"/>
            <a:ext cx="1053548" cy="32893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800" dirty="0"/>
              <a:t>视觉艺术和手工艺</a:t>
            </a:r>
          </a:p>
        </p:txBody>
      </p:sp>
      <p:sp>
        <p:nvSpPr>
          <p:cNvPr id="23" name="矩形 22">
            <a:extLst>
              <a:ext uri="{FF2B5EF4-FFF2-40B4-BE49-F238E27FC236}">
                <a16:creationId xmlns="" xmlns:a16="http://schemas.microsoft.com/office/drawing/2014/main" id="{1760BFEE-ED18-4721-A017-A0FD4E85C54C}"/>
              </a:ext>
            </a:extLst>
          </p:cNvPr>
          <p:cNvSpPr/>
          <p:nvPr/>
        </p:nvSpPr>
        <p:spPr>
          <a:xfrm>
            <a:off x="3415848" y="1115254"/>
            <a:ext cx="894080" cy="32893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800" dirty="0"/>
              <a:t>书籍和报刊</a:t>
            </a:r>
          </a:p>
        </p:txBody>
      </p:sp>
      <p:sp>
        <p:nvSpPr>
          <p:cNvPr id="24" name="矩形 23">
            <a:extLst>
              <a:ext uri="{FF2B5EF4-FFF2-40B4-BE49-F238E27FC236}">
                <a16:creationId xmlns="" xmlns:a16="http://schemas.microsoft.com/office/drawing/2014/main" id="{181367C9-3D75-46FB-9735-EDA27C526B49}"/>
              </a:ext>
            </a:extLst>
          </p:cNvPr>
          <p:cNvSpPr/>
          <p:nvPr/>
        </p:nvSpPr>
        <p:spPr>
          <a:xfrm>
            <a:off x="4385210" y="1115253"/>
            <a:ext cx="894080" cy="32893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800" dirty="0"/>
              <a:t>音像和交互媒体</a:t>
            </a:r>
          </a:p>
        </p:txBody>
      </p:sp>
      <p:sp>
        <p:nvSpPr>
          <p:cNvPr id="25" name="矩形 24">
            <a:extLst>
              <a:ext uri="{FF2B5EF4-FFF2-40B4-BE49-F238E27FC236}">
                <a16:creationId xmlns="" xmlns:a16="http://schemas.microsoft.com/office/drawing/2014/main" id="{2DEDB222-61E4-4730-9BBA-963BCF5F77FF}"/>
              </a:ext>
            </a:extLst>
          </p:cNvPr>
          <p:cNvSpPr/>
          <p:nvPr/>
        </p:nvSpPr>
        <p:spPr>
          <a:xfrm>
            <a:off x="5332428" y="1111951"/>
            <a:ext cx="894080" cy="32893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800" dirty="0"/>
              <a:t>设计和创意服务</a:t>
            </a:r>
          </a:p>
        </p:txBody>
      </p:sp>
      <p:sp>
        <p:nvSpPr>
          <p:cNvPr id="26" name="矩形 25">
            <a:extLst>
              <a:ext uri="{FF2B5EF4-FFF2-40B4-BE49-F238E27FC236}">
                <a16:creationId xmlns="" xmlns:a16="http://schemas.microsoft.com/office/drawing/2014/main" id="{3BD2C07D-9F5B-4CD1-B76D-3F765EECA320}"/>
              </a:ext>
            </a:extLst>
          </p:cNvPr>
          <p:cNvSpPr/>
          <p:nvPr/>
        </p:nvSpPr>
        <p:spPr>
          <a:xfrm>
            <a:off x="6283927" y="1111951"/>
            <a:ext cx="894080" cy="32893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800" dirty="0"/>
              <a:t>文化产业</a:t>
            </a:r>
          </a:p>
        </p:txBody>
      </p:sp>
      <p:sp>
        <p:nvSpPr>
          <p:cNvPr id="27" name="矩形 26">
            <a:extLst>
              <a:ext uri="{FF2B5EF4-FFF2-40B4-BE49-F238E27FC236}">
                <a16:creationId xmlns="" xmlns:a16="http://schemas.microsoft.com/office/drawing/2014/main" id="{8D4F70CA-6822-4A81-83B1-C834DC646D9F}"/>
              </a:ext>
            </a:extLst>
          </p:cNvPr>
          <p:cNvSpPr/>
          <p:nvPr/>
        </p:nvSpPr>
        <p:spPr>
          <a:xfrm>
            <a:off x="7216168" y="1111952"/>
            <a:ext cx="894080" cy="32893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800" dirty="0"/>
              <a:t>非物质文化遗产</a:t>
            </a:r>
          </a:p>
        </p:txBody>
      </p:sp>
      <p:sp>
        <p:nvSpPr>
          <p:cNvPr id="28" name="矩形 27">
            <a:extLst>
              <a:ext uri="{FF2B5EF4-FFF2-40B4-BE49-F238E27FC236}">
                <a16:creationId xmlns="" xmlns:a16="http://schemas.microsoft.com/office/drawing/2014/main" id="{55291610-A98F-41CC-90BF-571D5361F8C9}"/>
              </a:ext>
            </a:extLst>
          </p:cNvPr>
          <p:cNvSpPr/>
          <p:nvPr/>
        </p:nvSpPr>
        <p:spPr>
          <a:xfrm>
            <a:off x="8140090" y="1114619"/>
            <a:ext cx="894080" cy="32893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800" dirty="0"/>
              <a:t>旅游业</a:t>
            </a:r>
          </a:p>
        </p:txBody>
      </p:sp>
      <p:sp>
        <p:nvSpPr>
          <p:cNvPr id="29" name="矩形 28">
            <a:extLst>
              <a:ext uri="{FF2B5EF4-FFF2-40B4-BE49-F238E27FC236}">
                <a16:creationId xmlns="" xmlns:a16="http://schemas.microsoft.com/office/drawing/2014/main" id="{859337F5-AC7E-410C-9D2C-C1255BDC0F52}"/>
              </a:ext>
            </a:extLst>
          </p:cNvPr>
          <p:cNvSpPr/>
          <p:nvPr/>
        </p:nvSpPr>
        <p:spPr>
          <a:xfrm>
            <a:off x="9086719" y="1114618"/>
            <a:ext cx="894080" cy="32893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800" dirty="0"/>
              <a:t>体育和娱乐</a:t>
            </a:r>
          </a:p>
        </p:txBody>
      </p:sp>
      <p:sp>
        <p:nvSpPr>
          <p:cNvPr id="30" name="矩形 29">
            <a:extLst>
              <a:ext uri="{FF2B5EF4-FFF2-40B4-BE49-F238E27FC236}">
                <a16:creationId xmlns="" xmlns:a16="http://schemas.microsoft.com/office/drawing/2014/main" id="{8E4504E8-1358-4D1E-BFAC-FEDF3DBA90B1}"/>
              </a:ext>
            </a:extLst>
          </p:cNvPr>
          <p:cNvSpPr/>
          <p:nvPr/>
        </p:nvSpPr>
        <p:spPr>
          <a:xfrm>
            <a:off x="10005149" y="1115414"/>
            <a:ext cx="894080" cy="32893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800" dirty="0"/>
              <a:t>机构和团体</a:t>
            </a:r>
          </a:p>
        </p:txBody>
      </p:sp>
      <p:sp>
        <p:nvSpPr>
          <p:cNvPr id="31" name="矩形 30">
            <a:extLst>
              <a:ext uri="{FF2B5EF4-FFF2-40B4-BE49-F238E27FC236}">
                <a16:creationId xmlns="" xmlns:a16="http://schemas.microsoft.com/office/drawing/2014/main" id="{E630E8F6-9CC9-4335-8361-876DC381C863}"/>
              </a:ext>
            </a:extLst>
          </p:cNvPr>
          <p:cNvSpPr/>
          <p:nvPr/>
        </p:nvSpPr>
        <p:spPr>
          <a:xfrm>
            <a:off x="10944696" y="1104679"/>
            <a:ext cx="894080" cy="32893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800" dirty="0" smtClean="0"/>
              <a:t>其他</a:t>
            </a:r>
            <a:endParaRPr lang="zh-CN" altLang="en-US" sz="800" dirty="0"/>
          </a:p>
        </p:txBody>
      </p:sp>
      <p:sp>
        <p:nvSpPr>
          <p:cNvPr id="34" name="箭头: 下 33">
            <a:extLst>
              <a:ext uri="{FF2B5EF4-FFF2-40B4-BE49-F238E27FC236}">
                <a16:creationId xmlns="" xmlns:a16="http://schemas.microsoft.com/office/drawing/2014/main" id="{9AAB9CBA-3CD3-4CDE-BB9E-B6458D11D937}"/>
              </a:ext>
            </a:extLst>
          </p:cNvPr>
          <p:cNvSpPr/>
          <p:nvPr/>
        </p:nvSpPr>
        <p:spPr>
          <a:xfrm>
            <a:off x="1759170" y="1469740"/>
            <a:ext cx="45719" cy="1905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箭头: 下 34">
            <a:extLst>
              <a:ext uri="{FF2B5EF4-FFF2-40B4-BE49-F238E27FC236}">
                <a16:creationId xmlns="" xmlns:a16="http://schemas.microsoft.com/office/drawing/2014/main" id="{AF1CA4E4-809C-444E-A0ED-F27CC2BAA66D}"/>
              </a:ext>
            </a:extLst>
          </p:cNvPr>
          <p:cNvSpPr/>
          <p:nvPr/>
        </p:nvSpPr>
        <p:spPr>
          <a:xfrm>
            <a:off x="2808594" y="1474566"/>
            <a:ext cx="45719" cy="1905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箭头: 下 35">
            <a:extLst>
              <a:ext uri="{FF2B5EF4-FFF2-40B4-BE49-F238E27FC236}">
                <a16:creationId xmlns="" xmlns:a16="http://schemas.microsoft.com/office/drawing/2014/main" id="{FF682B99-A437-42A4-88D0-E5B9D779FE99}"/>
              </a:ext>
            </a:extLst>
          </p:cNvPr>
          <p:cNvSpPr/>
          <p:nvPr/>
        </p:nvSpPr>
        <p:spPr>
          <a:xfrm>
            <a:off x="3834982" y="1469740"/>
            <a:ext cx="45719" cy="1905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箭头: 下 36">
            <a:extLst>
              <a:ext uri="{FF2B5EF4-FFF2-40B4-BE49-F238E27FC236}">
                <a16:creationId xmlns="" xmlns:a16="http://schemas.microsoft.com/office/drawing/2014/main" id="{112F3DC4-FC34-4E62-BDE1-A1618C650B9C}"/>
              </a:ext>
            </a:extLst>
          </p:cNvPr>
          <p:cNvSpPr/>
          <p:nvPr/>
        </p:nvSpPr>
        <p:spPr>
          <a:xfrm>
            <a:off x="4796708" y="1479683"/>
            <a:ext cx="45719" cy="1905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箭头: 下 37">
            <a:extLst>
              <a:ext uri="{FF2B5EF4-FFF2-40B4-BE49-F238E27FC236}">
                <a16:creationId xmlns="" xmlns:a16="http://schemas.microsoft.com/office/drawing/2014/main" id="{4ECAD1A7-C3AD-4FDE-9577-373C0CA1B9CD}"/>
              </a:ext>
            </a:extLst>
          </p:cNvPr>
          <p:cNvSpPr/>
          <p:nvPr/>
        </p:nvSpPr>
        <p:spPr>
          <a:xfrm>
            <a:off x="5729656" y="1429984"/>
            <a:ext cx="45719" cy="1905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箭头: 下 40">
            <a:extLst>
              <a:ext uri="{FF2B5EF4-FFF2-40B4-BE49-F238E27FC236}">
                <a16:creationId xmlns="" xmlns:a16="http://schemas.microsoft.com/office/drawing/2014/main" id="{CBDE2F0D-F04E-4C26-B335-0D7ABFFA41A3}"/>
              </a:ext>
            </a:extLst>
          </p:cNvPr>
          <p:cNvSpPr/>
          <p:nvPr/>
        </p:nvSpPr>
        <p:spPr>
          <a:xfrm>
            <a:off x="8583270" y="1479809"/>
            <a:ext cx="45719" cy="1905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箭头: 下 41">
            <a:extLst>
              <a:ext uri="{FF2B5EF4-FFF2-40B4-BE49-F238E27FC236}">
                <a16:creationId xmlns="" xmlns:a16="http://schemas.microsoft.com/office/drawing/2014/main" id="{7A8AEED2-1D72-4A1B-8BE3-9D2C947797A1}"/>
              </a:ext>
            </a:extLst>
          </p:cNvPr>
          <p:cNvSpPr/>
          <p:nvPr/>
        </p:nvSpPr>
        <p:spPr>
          <a:xfrm>
            <a:off x="9484229" y="1499558"/>
            <a:ext cx="45719" cy="1905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箭头: 下 42">
            <a:extLst>
              <a:ext uri="{FF2B5EF4-FFF2-40B4-BE49-F238E27FC236}">
                <a16:creationId xmlns="" xmlns:a16="http://schemas.microsoft.com/office/drawing/2014/main" id="{C819221D-DAE9-42EB-A4C5-C6D589D03D72}"/>
              </a:ext>
            </a:extLst>
          </p:cNvPr>
          <p:cNvSpPr/>
          <p:nvPr/>
        </p:nvSpPr>
        <p:spPr>
          <a:xfrm>
            <a:off x="10394328" y="1480508"/>
            <a:ext cx="61638" cy="19920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箭头: 下 43">
            <a:extLst>
              <a:ext uri="{FF2B5EF4-FFF2-40B4-BE49-F238E27FC236}">
                <a16:creationId xmlns="" xmlns:a16="http://schemas.microsoft.com/office/drawing/2014/main" id="{C4587A50-B360-4DDF-B578-51215E94AD33}"/>
              </a:ext>
            </a:extLst>
          </p:cNvPr>
          <p:cNvSpPr/>
          <p:nvPr/>
        </p:nvSpPr>
        <p:spPr>
          <a:xfrm>
            <a:off x="11341269" y="1439926"/>
            <a:ext cx="45719" cy="1905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矩形 44">
            <a:extLst>
              <a:ext uri="{FF2B5EF4-FFF2-40B4-BE49-F238E27FC236}">
                <a16:creationId xmlns="" xmlns:a16="http://schemas.microsoft.com/office/drawing/2014/main" id="{0872D220-54CD-4EF1-BD46-B9B453766F50}"/>
              </a:ext>
            </a:extLst>
          </p:cNvPr>
          <p:cNvSpPr/>
          <p:nvPr/>
        </p:nvSpPr>
        <p:spPr>
          <a:xfrm>
            <a:off x="412837" y="1840805"/>
            <a:ext cx="824071" cy="1353249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800" dirty="0"/>
              <a:t>1.</a:t>
            </a:r>
            <a:r>
              <a:rPr lang="zh-CN" altLang="en-US" sz="800" dirty="0" smtClean="0"/>
              <a:t>博物馆</a:t>
            </a:r>
            <a:endParaRPr lang="en-US" altLang="zh-CN" sz="800" dirty="0" smtClean="0"/>
          </a:p>
          <a:p>
            <a:r>
              <a:rPr lang="zh-CN" altLang="en-US" sz="800" dirty="0" smtClean="0"/>
              <a:t>（</a:t>
            </a:r>
            <a:r>
              <a:rPr lang="zh-CN" altLang="en-US" sz="800" dirty="0"/>
              <a:t>包括</a:t>
            </a:r>
            <a:r>
              <a:rPr lang="zh-CN" altLang="en-US" sz="800" dirty="0" smtClean="0"/>
              <a:t>虚拟博物馆）</a:t>
            </a:r>
            <a:endParaRPr lang="zh-CN" altLang="en-US" sz="800" dirty="0"/>
          </a:p>
          <a:p>
            <a:r>
              <a:rPr lang="en-US" altLang="zh-CN" sz="800" dirty="0"/>
              <a:t>2.</a:t>
            </a:r>
            <a:r>
              <a:rPr lang="zh-CN" altLang="en-US" sz="800" dirty="0"/>
              <a:t>考古和历史</a:t>
            </a:r>
            <a:r>
              <a:rPr lang="zh-CN" altLang="en-US" sz="800" dirty="0" smtClean="0"/>
              <a:t>遗迹</a:t>
            </a:r>
            <a:endParaRPr lang="en-US" altLang="zh-CN" sz="800" dirty="0" smtClean="0"/>
          </a:p>
          <a:p>
            <a:r>
              <a:rPr lang="zh-CN" altLang="en-US" sz="800" dirty="0" smtClean="0"/>
              <a:t>（</a:t>
            </a:r>
            <a:r>
              <a:rPr lang="zh-CN" altLang="en-US" sz="800" dirty="0"/>
              <a:t>包括考古遗址和建筑物）</a:t>
            </a:r>
          </a:p>
          <a:p>
            <a:r>
              <a:rPr lang="en-US" altLang="zh-CN" sz="800" dirty="0"/>
              <a:t>3.</a:t>
            </a:r>
            <a:r>
              <a:rPr lang="zh-CN" altLang="en-US" sz="800" dirty="0"/>
              <a:t>文化景观</a:t>
            </a:r>
          </a:p>
          <a:p>
            <a:r>
              <a:rPr lang="en-US" altLang="zh-CN" sz="800" dirty="0"/>
              <a:t>4.</a:t>
            </a:r>
            <a:r>
              <a:rPr lang="zh-CN" altLang="en-US" sz="800" dirty="0"/>
              <a:t>自然</a:t>
            </a:r>
            <a:r>
              <a:rPr lang="zh-CN" altLang="en-US" sz="800" dirty="0" smtClean="0"/>
              <a:t>遗产</a:t>
            </a:r>
            <a:endParaRPr lang="en-US" altLang="zh-CN" sz="800" dirty="0" smtClean="0"/>
          </a:p>
          <a:p>
            <a:endParaRPr lang="zh-CN" altLang="en-US" sz="800" dirty="0"/>
          </a:p>
        </p:txBody>
      </p:sp>
      <p:sp>
        <p:nvSpPr>
          <p:cNvPr id="46" name="矩形 45">
            <a:extLst>
              <a:ext uri="{FF2B5EF4-FFF2-40B4-BE49-F238E27FC236}">
                <a16:creationId xmlns="" xmlns:a16="http://schemas.microsoft.com/office/drawing/2014/main" id="{43FFC296-59AA-4E4A-B57A-FCD639C23D4E}"/>
              </a:ext>
            </a:extLst>
          </p:cNvPr>
          <p:cNvSpPr/>
          <p:nvPr/>
        </p:nvSpPr>
        <p:spPr>
          <a:xfrm>
            <a:off x="1388603" y="1840806"/>
            <a:ext cx="824071" cy="1353249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800" dirty="0"/>
              <a:t>1.</a:t>
            </a:r>
            <a:r>
              <a:rPr lang="zh-CN" altLang="en-US" sz="800" dirty="0"/>
              <a:t>表演艺术</a:t>
            </a:r>
            <a:endParaRPr lang="en-US" altLang="zh-CN" sz="800" dirty="0"/>
          </a:p>
          <a:p>
            <a:r>
              <a:rPr lang="en-US" altLang="zh-CN" sz="800" dirty="0"/>
              <a:t>2.</a:t>
            </a:r>
            <a:r>
              <a:rPr lang="zh-CN" altLang="en-US" sz="800" dirty="0"/>
              <a:t>音乐</a:t>
            </a:r>
          </a:p>
          <a:p>
            <a:r>
              <a:rPr lang="en-US" altLang="zh-CN" sz="800" dirty="0"/>
              <a:t>3.</a:t>
            </a:r>
            <a:r>
              <a:rPr lang="zh-CN" altLang="en-US" sz="800" dirty="0" smtClean="0"/>
              <a:t>节庆（会</a:t>
            </a:r>
            <a:r>
              <a:rPr lang="zh-CN" altLang="en-US" sz="800" dirty="0" smtClean="0"/>
              <a:t>）</a:t>
            </a:r>
            <a:endParaRPr lang="en-US" altLang="zh-CN" sz="800" dirty="0" smtClean="0"/>
          </a:p>
          <a:p>
            <a:endParaRPr lang="en-US" altLang="zh-CN" sz="800" dirty="0" smtClean="0"/>
          </a:p>
          <a:p>
            <a:endParaRPr lang="en-US" altLang="zh-CN" sz="800" dirty="0" smtClean="0"/>
          </a:p>
          <a:p>
            <a:endParaRPr lang="en-US" altLang="zh-CN" sz="800" dirty="0" smtClean="0"/>
          </a:p>
          <a:p>
            <a:endParaRPr lang="en-US" altLang="zh-CN" sz="800" dirty="0" smtClean="0"/>
          </a:p>
          <a:p>
            <a:endParaRPr lang="en-US" altLang="zh-CN" sz="800" dirty="0" smtClean="0"/>
          </a:p>
          <a:p>
            <a:endParaRPr lang="zh-CN" altLang="en-US" sz="800" dirty="0"/>
          </a:p>
          <a:p>
            <a:endParaRPr lang="zh-CN" altLang="en-US" sz="800" dirty="0"/>
          </a:p>
        </p:txBody>
      </p:sp>
      <p:sp>
        <p:nvSpPr>
          <p:cNvPr id="47" name="矩形 46">
            <a:extLst>
              <a:ext uri="{FF2B5EF4-FFF2-40B4-BE49-F238E27FC236}">
                <a16:creationId xmlns="" xmlns:a16="http://schemas.microsoft.com/office/drawing/2014/main" id="{261C47F4-CC78-4AFC-8D2C-829519114673}"/>
              </a:ext>
            </a:extLst>
          </p:cNvPr>
          <p:cNvSpPr/>
          <p:nvPr/>
        </p:nvSpPr>
        <p:spPr>
          <a:xfrm>
            <a:off x="2365513" y="1850745"/>
            <a:ext cx="954423" cy="1353249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800" dirty="0"/>
              <a:t>1.</a:t>
            </a:r>
            <a:r>
              <a:rPr lang="zh-CN" altLang="en-US" sz="800" dirty="0"/>
              <a:t>美术</a:t>
            </a:r>
          </a:p>
          <a:p>
            <a:r>
              <a:rPr lang="en-US" altLang="zh-CN" sz="800" dirty="0"/>
              <a:t>2.</a:t>
            </a:r>
            <a:r>
              <a:rPr lang="zh-CN" altLang="en-US" sz="800" dirty="0"/>
              <a:t>摄影</a:t>
            </a:r>
          </a:p>
          <a:p>
            <a:r>
              <a:rPr lang="en-US" altLang="zh-CN" sz="800" dirty="0"/>
              <a:t>3.</a:t>
            </a:r>
            <a:r>
              <a:rPr lang="zh-CN" altLang="en-US" sz="800" dirty="0" smtClean="0"/>
              <a:t>手工艺</a:t>
            </a:r>
            <a:endParaRPr lang="en-US" altLang="zh-CN" sz="800" dirty="0" smtClean="0"/>
          </a:p>
          <a:p>
            <a:r>
              <a:rPr lang="en-US" altLang="zh-CN" sz="800" dirty="0" smtClean="0"/>
              <a:t>4.</a:t>
            </a:r>
            <a:r>
              <a:rPr lang="zh-CN" altLang="en-US" sz="800" dirty="0" smtClean="0"/>
              <a:t>艺术作品</a:t>
            </a:r>
            <a:endParaRPr lang="en-US" altLang="zh-CN" sz="800" dirty="0" smtClean="0"/>
          </a:p>
          <a:p>
            <a:endParaRPr lang="en-US" altLang="zh-CN" sz="800" dirty="0" smtClean="0"/>
          </a:p>
          <a:p>
            <a:endParaRPr lang="en-US" altLang="zh-CN" sz="800" dirty="0" smtClean="0"/>
          </a:p>
          <a:p>
            <a:endParaRPr lang="en-US" altLang="zh-CN" sz="800" dirty="0" smtClean="0"/>
          </a:p>
          <a:p>
            <a:endParaRPr lang="en-US" altLang="zh-CN" sz="800" dirty="0" smtClean="0"/>
          </a:p>
          <a:p>
            <a:endParaRPr lang="zh-CN" altLang="en-US" sz="800" dirty="0"/>
          </a:p>
          <a:p>
            <a:endParaRPr lang="zh-CN" altLang="en-US" sz="800" dirty="0"/>
          </a:p>
        </p:txBody>
      </p:sp>
      <p:sp>
        <p:nvSpPr>
          <p:cNvPr id="48" name="矩形 47">
            <a:extLst>
              <a:ext uri="{FF2B5EF4-FFF2-40B4-BE49-F238E27FC236}">
                <a16:creationId xmlns="" xmlns:a16="http://schemas.microsoft.com/office/drawing/2014/main" id="{A21B542C-D8FA-4837-9F34-C51A06B8A3F9}"/>
              </a:ext>
            </a:extLst>
          </p:cNvPr>
          <p:cNvSpPr/>
          <p:nvPr/>
        </p:nvSpPr>
        <p:spPr>
          <a:xfrm>
            <a:off x="3409123" y="1830867"/>
            <a:ext cx="879622" cy="1353249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800" dirty="0"/>
              <a:t>1</a:t>
            </a:r>
            <a:r>
              <a:rPr lang="en-US" altLang="zh-CN" sz="800" dirty="0" smtClean="0"/>
              <a:t>.</a:t>
            </a:r>
            <a:r>
              <a:rPr lang="zh-CN" altLang="en-US" sz="800" dirty="0" smtClean="0"/>
              <a:t>报纸和杂志</a:t>
            </a:r>
            <a:endParaRPr lang="zh-CN" altLang="en-US" sz="800" dirty="0"/>
          </a:p>
          <a:p>
            <a:r>
              <a:rPr lang="en-US" altLang="zh-CN" sz="800" dirty="0"/>
              <a:t>2</a:t>
            </a:r>
            <a:r>
              <a:rPr lang="en-US" altLang="zh-CN" sz="800" dirty="0" smtClean="0"/>
              <a:t>.</a:t>
            </a:r>
            <a:r>
              <a:rPr lang="zh-CN" altLang="en-US" sz="800" dirty="0" smtClean="0"/>
              <a:t>其他印刷品</a:t>
            </a:r>
            <a:endParaRPr lang="zh-CN" altLang="en-US" sz="800" dirty="0"/>
          </a:p>
          <a:p>
            <a:r>
              <a:rPr lang="en-US" altLang="zh-CN" sz="800" dirty="0"/>
              <a:t>3</a:t>
            </a:r>
            <a:r>
              <a:rPr lang="en-US" altLang="zh-CN" sz="800" dirty="0" smtClean="0"/>
              <a:t>.</a:t>
            </a:r>
            <a:r>
              <a:rPr lang="zh-CN" altLang="en-US" sz="800" dirty="0" smtClean="0"/>
              <a:t>文学作品</a:t>
            </a:r>
            <a:endParaRPr lang="zh-CN" altLang="en-US" sz="800" dirty="0"/>
          </a:p>
          <a:p>
            <a:r>
              <a:rPr lang="en-US" altLang="zh-CN" sz="800" dirty="0"/>
              <a:t>4</a:t>
            </a:r>
            <a:r>
              <a:rPr lang="en-US" altLang="zh-CN" sz="800" dirty="0" smtClean="0"/>
              <a:t>.</a:t>
            </a:r>
            <a:r>
              <a:rPr lang="zh-CN" altLang="en-US" sz="800" dirty="0" smtClean="0"/>
              <a:t>社科研究成果</a:t>
            </a:r>
            <a:endParaRPr lang="en-US" altLang="zh-CN" sz="800" dirty="0" smtClean="0"/>
          </a:p>
          <a:p>
            <a:r>
              <a:rPr lang="en-US" altLang="zh-CN" sz="800" dirty="0" smtClean="0"/>
              <a:t>5.</a:t>
            </a:r>
            <a:r>
              <a:rPr lang="zh-CN" altLang="en-US" sz="800" dirty="0" smtClean="0"/>
              <a:t>图书馆</a:t>
            </a:r>
            <a:endParaRPr lang="en-US" altLang="zh-CN" sz="800" dirty="0" smtClean="0"/>
          </a:p>
          <a:p>
            <a:r>
              <a:rPr lang="zh-CN" altLang="en-US" sz="800" dirty="0" smtClean="0"/>
              <a:t>（</a:t>
            </a:r>
            <a:r>
              <a:rPr lang="zh-CN" altLang="en-US" sz="800" dirty="0"/>
              <a:t>包括虚拟图书馆）</a:t>
            </a:r>
          </a:p>
          <a:p>
            <a:r>
              <a:rPr lang="en-US" altLang="zh-CN" sz="800" dirty="0"/>
              <a:t>6</a:t>
            </a:r>
            <a:r>
              <a:rPr lang="en-US" altLang="zh-CN" sz="800" dirty="0" smtClean="0"/>
              <a:t>.</a:t>
            </a:r>
            <a:r>
              <a:rPr lang="zh-CN" altLang="en-US" sz="800" dirty="0"/>
              <a:t>图书</a:t>
            </a:r>
            <a:r>
              <a:rPr lang="zh-CN" altLang="en-US" sz="800" dirty="0" smtClean="0"/>
              <a:t>博览会</a:t>
            </a:r>
            <a:endParaRPr lang="en-US" altLang="zh-CN" sz="800" dirty="0" smtClean="0"/>
          </a:p>
          <a:p>
            <a:endParaRPr lang="zh-CN" altLang="en-US" sz="800" dirty="0"/>
          </a:p>
          <a:p>
            <a:endParaRPr lang="zh-CN" altLang="en-US" sz="800" dirty="0"/>
          </a:p>
        </p:txBody>
      </p:sp>
      <p:sp>
        <p:nvSpPr>
          <p:cNvPr id="49" name="矩形 48">
            <a:extLst>
              <a:ext uri="{FF2B5EF4-FFF2-40B4-BE49-F238E27FC236}">
                <a16:creationId xmlns="" xmlns:a16="http://schemas.microsoft.com/office/drawing/2014/main" id="{BA67DFB3-553C-4BCF-849F-F6FCA73D15A2}"/>
              </a:ext>
            </a:extLst>
          </p:cNvPr>
          <p:cNvSpPr/>
          <p:nvPr/>
        </p:nvSpPr>
        <p:spPr>
          <a:xfrm>
            <a:off x="4403035" y="1820925"/>
            <a:ext cx="865883" cy="1353249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800" dirty="0"/>
              <a:t>1.</a:t>
            </a:r>
            <a:r>
              <a:rPr lang="zh-CN" altLang="en-US" sz="800" dirty="0"/>
              <a:t>电影和视频</a:t>
            </a:r>
          </a:p>
          <a:p>
            <a:r>
              <a:rPr lang="en-US" altLang="zh-CN" sz="800" dirty="0"/>
              <a:t>2.</a:t>
            </a:r>
            <a:r>
              <a:rPr lang="zh-CN" altLang="en-US" sz="800" dirty="0"/>
              <a:t>电视和广播</a:t>
            </a:r>
          </a:p>
          <a:p>
            <a:r>
              <a:rPr lang="zh-CN" altLang="en-US" sz="800" dirty="0"/>
              <a:t>（包括互联网直播）</a:t>
            </a:r>
          </a:p>
          <a:p>
            <a:r>
              <a:rPr lang="en-US" altLang="zh-CN" sz="800" dirty="0"/>
              <a:t>3.</a:t>
            </a:r>
            <a:r>
              <a:rPr lang="zh-CN" altLang="en-US" sz="800" dirty="0"/>
              <a:t>互联网在线播放</a:t>
            </a:r>
          </a:p>
          <a:p>
            <a:r>
              <a:rPr lang="en-US" altLang="zh-CN" sz="800" dirty="0"/>
              <a:t>4.</a:t>
            </a:r>
            <a:r>
              <a:rPr lang="zh-CN" altLang="en-US" sz="800" dirty="0"/>
              <a:t>电子</a:t>
            </a:r>
            <a:r>
              <a:rPr lang="zh-CN" altLang="en-US" sz="800" dirty="0" smtClean="0"/>
              <a:t>游戏</a:t>
            </a:r>
          </a:p>
          <a:p>
            <a:r>
              <a:rPr lang="zh-CN" altLang="en-US" sz="800" dirty="0" smtClean="0"/>
              <a:t>（包括网络游戏）</a:t>
            </a:r>
          </a:p>
          <a:p>
            <a:endParaRPr lang="zh-CN" altLang="en-US" sz="800" dirty="0"/>
          </a:p>
        </p:txBody>
      </p:sp>
      <p:sp>
        <p:nvSpPr>
          <p:cNvPr id="50" name="矩形 49">
            <a:extLst>
              <a:ext uri="{FF2B5EF4-FFF2-40B4-BE49-F238E27FC236}">
                <a16:creationId xmlns="" xmlns:a16="http://schemas.microsoft.com/office/drawing/2014/main" id="{5BC18E9B-12EA-4798-B47C-79C39EA998E4}"/>
              </a:ext>
            </a:extLst>
          </p:cNvPr>
          <p:cNvSpPr/>
          <p:nvPr/>
        </p:nvSpPr>
        <p:spPr>
          <a:xfrm>
            <a:off x="5327374" y="1820929"/>
            <a:ext cx="890101" cy="1353249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800" dirty="0"/>
              <a:t>1</a:t>
            </a:r>
            <a:r>
              <a:rPr lang="en-US" altLang="zh-CN" sz="800" dirty="0" smtClean="0"/>
              <a:t>.</a:t>
            </a:r>
            <a:r>
              <a:rPr lang="zh-CN" altLang="en-US" sz="800" dirty="0" smtClean="0"/>
              <a:t>广告服务</a:t>
            </a:r>
            <a:endParaRPr lang="en-US" altLang="zh-CN" sz="800" dirty="0" smtClean="0"/>
          </a:p>
          <a:p>
            <a:r>
              <a:rPr lang="en-US" altLang="zh-CN" sz="800" dirty="0" smtClean="0"/>
              <a:t>2.</a:t>
            </a:r>
            <a:r>
              <a:rPr lang="zh-CN" altLang="en-US" sz="800" dirty="0" smtClean="0"/>
              <a:t>文化软件服务</a:t>
            </a:r>
            <a:r>
              <a:rPr lang="en-US" altLang="zh-CN" sz="800" dirty="0" smtClean="0"/>
              <a:t>3.</a:t>
            </a:r>
            <a:r>
              <a:rPr lang="zh-CN" altLang="en-US" sz="800" dirty="0" smtClean="0"/>
              <a:t>建筑设计服务</a:t>
            </a:r>
            <a:r>
              <a:rPr lang="en-US" altLang="zh-CN" sz="800" dirty="0" smtClean="0"/>
              <a:t>4.</a:t>
            </a:r>
            <a:r>
              <a:rPr lang="zh-CN" altLang="en-US" sz="800" dirty="0" smtClean="0"/>
              <a:t>专业设计</a:t>
            </a:r>
            <a:r>
              <a:rPr lang="zh-CN" altLang="en-US" sz="800" dirty="0" smtClean="0"/>
              <a:t>服务</a:t>
            </a:r>
            <a:endParaRPr lang="en-US" altLang="zh-CN" sz="800" dirty="0" smtClean="0"/>
          </a:p>
          <a:p>
            <a:endParaRPr lang="en-US" altLang="zh-CN" sz="800" dirty="0" smtClean="0"/>
          </a:p>
          <a:p>
            <a:endParaRPr lang="en-US" altLang="zh-CN" sz="800" dirty="0" smtClean="0"/>
          </a:p>
          <a:p>
            <a:endParaRPr lang="en-US" altLang="zh-CN" sz="800" dirty="0" smtClean="0"/>
          </a:p>
          <a:p>
            <a:endParaRPr lang="en-US" altLang="zh-CN" sz="800" dirty="0" smtClean="0"/>
          </a:p>
          <a:p>
            <a:endParaRPr lang="zh-CN" altLang="en-US" sz="800" dirty="0"/>
          </a:p>
          <a:p>
            <a:endParaRPr lang="zh-CN" altLang="en-US" sz="800" dirty="0"/>
          </a:p>
        </p:txBody>
      </p:sp>
      <p:sp>
        <p:nvSpPr>
          <p:cNvPr id="51" name="矩形 50">
            <a:extLst>
              <a:ext uri="{FF2B5EF4-FFF2-40B4-BE49-F238E27FC236}">
                <a16:creationId xmlns="" xmlns:a16="http://schemas.microsoft.com/office/drawing/2014/main" id="{7D4FFDF3-BA43-4510-8858-22FB6E19C7D5}"/>
              </a:ext>
            </a:extLst>
          </p:cNvPr>
          <p:cNvSpPr/>
          <p:nvPr/>
        </p:nvSpPr>
        <p:spPr>
          <a:xfrm>
            <a:off x="6334358" y="1821054"/>
            <a:ext cx="824071" cy="1353249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 sz="800" dirty="0"/>
          </a:p>
        </p:txBody>
      </p:sp>
      <p:sp>
        <p:nvSpPr>
          <p:cNvPr id="53" name="矩形 52">
            <a:extLst>
              <a:ext uri="{FF2B5EF4-FFF2-40B4-BE49-F238E27FC236}">
                <a16:creationId xmlns="" xmlns:a16="http://schemas.microsoft.com/office/drawing/2014/main" id="{E6A65F2A-0179-4402-BEA3-163176FE0E68}"/>
              </a:ext>
            </a:extLst>
          </p:cNvPr>
          <p:cNvSpPr/>
          <p:nvPr/>
        </p:nvSpPr>
        <p:spPr>
          <a:xfrm>
            <a:off x="8204910" y="1830993"/>
            <a:ext cx="824071" cy="1353249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800" dirty="0"/>
              <a:t>1.</a:t>
            </a:r>
            <a:r>
              <a:rPr lang="zh-CN" altLang="en-US" sz="800" dirty="0"/>
              <a:t>包机或包车旅行和旅游服务</a:t>
            </a:r>
          </a:p>
          <a:p>
            <a:r>
              <a:rPr lang="en-US" altLang="zh-CN" sz="800" dirty="0"/>
              <a:t>2</a:t>
            </a:r>
            <a:r>
              <a:rPr lang="en-US" altLang="zh-CN" sz="800" dirty="0" smtClean="0"/>
              <a:t>.</a:t>
            </a:r>
            <a:r>
              <a:rPr lang="zh-CN" altLang="en-US" sz="800" dirty="0" smtClean="0"/>
              <a:t>旅游地特色饮食</a:t>
            </a:r>
            <a:endParaRPr lang="en-US" altLang="zh-CN" sz="800" dirty="0"/>
          </a:p>
          <a:p>
            <a:r>
              <a:rPr lang="en-US" altLang="zh-CN" sz="800" dirty="0"/>
              <a:t>3.</a:t>
            </a:r>
            <a:r>
              <a:rPr lang="zh-CN" altLang="en-US" sz="800" dirty="0"/>
              <a:t>文旅</a:t>
            </a:r>
            <a:r>
              <a:rPr lang="zh-CN" altLang="en-US" sz="800" dirty="0" smtClean="0"/>
              <a:t>项目</a:t>
            </a:r>
            <a:endParaRPr lang="en-US" altLang="zh-CN" sz="800" dirty="0" smtClean="0"/>
          </a:p>
          <a:p>
            <a:endParaRPr lang="en-US" altLang="zh-CN" sz="800" dirty="0" smtClean="0"/>
          </a:p>
          <a:p>
            <a:endParaRPr lang="en-US" altLang="zh-CN" sz="800" dirty="0" smtClean="0"/>
          </a:p>
          <a:p>
            <a:endParaRPr lang="zh-CN" altLang="en-US" sz="800" dirty="0"/>
          </a:p>
          <a:p>
            <a:endParaRPr lang="zh-CN" altLang="en-US" sz="800" dirty="0"/>
          </a:p>
        </p:txBody>
      </p:sp>
      <p:sp>
        <p:nvSpPr>
          <p:cNvPr id="54" name="矩形 53">
            <a:extLst>
              <a:ext uri="{FF2B5EF4-FFF2-40B4-BE49-F238E27FC236}">
                <a16:creationId xmlns="" xmlns:a16="http://schemas.microsoft.com/office/drawing/2014/main" id="{EE59BEFA-E0DC-44E9-963B-4504269DE1A0}"/>
              </a:ext>
            </a:extLst>
          </p:cNvPr>
          <p:cNvSpPr/>
          <p:nvPr/>
        </p:nvSpPr>
        <p:spPr>
          <a:xfrm>
            <a:off x="9111785" y="1821054"/>
            <a:ext cx="824071" cy="1353249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800" dirty="0"/>
              <a:t>1.</a:t>
            </a:r>
            <a:r>
              <a:rPr lang="zh-CN" altLang="en-US" sz="800" dirty="0"/>
              <a:t>体育</a:t>
            </a:r>
          </a:p>
          <a:p>
            <a:r>
              <a:rPr lang="en-US" altLang="zh-CN" sz="800" dirty="0"/>
              <a:t>2.</a:t>
            </a:r>
            <a:r>
              <a:rPr lang="zh-CN" altLang="en-US" sz="800" dirty="0"/>
              <a:t>身体锻炼和健身</a:t>
            </a:r>
          </a:p>
          <a:p>
            <a:r>
              <a:rPr lang="en-US" altLang="zh-CN" sz="800" dirty="0"/>
              <a:t>3.</a:t>
            </a:r>
            <a:r>
              <a:rPr lang="zh-CN" altLang="en-US" sz="800" dirty="0"/>
              <a:t>游乐园和主题公园</a:t>
            </a:r>
          </a:p>
          <a:p>
            <a:r>
              <a:rPr lang="en-US" altLang="zh-CN" sz="800" dirty="0"/>
              <a:t>4.</a:t>
            </a:r>
            <a:r>
              <a:rPr lang="zh-CN" altLang="en-US" sz="800" dirty="0"/>
              <a:t>博</a:t>
            </a:r>
            <a:r>
              <a:rPr lang="zh-CN" altLang="en-US" sz="800" dirty="0" smtClean="0"/>
              <a:t>彩</a:t>
            </a:r>
            <a:endParaRPr lang="en-US" altLang="zh-CN" sz="800" dirty="0" smtClean="0"/>
          </a:p>
          <a:p>
            <a:r>
              <a:rPr lang="en-US" altLang="zh-CN" sz="800" dirty="0" smtClean="0"/>
              <a:t>5.</a:t>
            </a:r>
            <a:r>
              <a:rPr lang="zh-CN" altLang="en-US" sz="800" dirty="0" smtClean="0"/>
              <a:t>文化休闲娱乐服务</a:t>
            </a:r>
            <a:endParaRPr lang="en-US" altLang="zh-CN" sz="800" dirty="0" smtClean="0"/>
          </a:p>
          <a:p>
            <a:endParaRPr lang="zh-CN" altLang="en-US" sz="800" dirty="0"/>
          </a:p>
          <a:p>
            <a:endParaRPr lang="zh-CN" altLang="en-US" sz="800" dirty="0"/>
          </a:p>
        </p:txBody>
      </p:sp>
      <p:sp>
        <p:nvSpPr>
          <p:cNvPr id="55" name="矩形 54">
            <a:extLst>
              <a:ext uri="{FF2B5EF4-FFF2-40B4-BE49-F238E27FC236}">
                <a16:creationId xmlns="" xmlns:a16="http://schemas.microsoft.com/office/drawing/2014/main" id="{50EBD651-CB74-459A-A714-F07D6674C261}"/>
              </a:ext>
            </a:extLst>
          </p:cNvPr>
          <p:cNvSpPr/>
          <p:nvPr/>
        </p:nvSpPr>
        <p:spPr>
          <a:xfrm>
            <a:off x="9991725" y="1830863"/>
            <a:ext cx="1085850" cy="1353249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800" dirty="0" smtClean="0"/>
              <a:t>1.</a:t>
            </a:r>
            <a:r>
              <a:rPr lang="zh-CN" altLang="en-US" sz="800" dirty="0" smtClean="0"/>
              <a:t>高等教育艺术类机构团体</a:t>
            </a:r>
            <a:endParaRPr lang="en-US" altLang="zh-CN" sz="800" dirty="0" smtClean="0"/>
          </a:p>
          <a:p>
            <a:pPr algn="ctr"/>
            <a:r>
              <a:rPr lang="en-US" altLang="zh-CN" sz="800" dirty="0" smtClean="0"/>
              <a:t>2.</a:t>
            </a:r>
            <a:r>
              <a:rPr lang="zh-CN" altLang="en-US" sz="800" dirty="0" smtClean="0"/>
              <a:t>文化艺术机构团体</a:t>
            </a:r>
            <a:endParaRPr lang="en-US" altLang="zh-CN" sz="800" dirty="0" smtClean="0"/>
          </a:p>
          <a:p>
            <a:pPr algn="ctr"/>
            <a:r>
              <a:rPr lang="en-US" altLang="zh-CN" sz="800" dirty="0" smtClean="0"/>
              <a:t>3.</a:t>
            </a:r>
            <a:r>
              <a:rPr lang="zh-CN" altLang="en-US" sz="800" dirty="0" smtClean="0"/>
              <a:t>社科研究机构团体</a:t>
            </a:r>
            <a:endParaRPr lang="en-US" altLang="zh-CN" sz="800" dirty="0" smtClean="0"/>
          </a:p>
          <a:p>
            <a:pPr algn="ctr"/>
            <a:r>
              <a:rPr lang="en-US" altLang="zh-CN" sz="800" dirty="0" smtClean="0"/>
              <a:t>4.</a:t>
            </a:r>
            <a:r>
              <a:rPr lang="zh-CN" altLang="en-US" sz="800" dirty="0" smtClean="0"/>
              <a:t>新闻出版广电机构</a:t>
            </a:r>
            <a:endParaRPr lang="en-US" altLang="zh-CN" sz="800" dirty="0" smtClean="0"/>
          </a:p>
          <a:p>
            <a:pPr algn="ctr"/>
            <a:endParaRPr lang="en-US" altLang="zh-CN" sz="800" dirty="0" smtClean="0"/>
          </a:p>
          <a:p>
            <a:pPr algn="ctr"/>
            <a:endParaRPr lang="en-US" altLang="zh-CN" sz="800" dirty="0" smtClean="0"/>
          </a:p>
          <a:p>
            <a:pPr algn="ctr"/>
            <a:endParaRPr lang="en-US" altLang="zh-CN" sz="800" dirty="0" smtClean="0"/>
          </a:p>
          <a:p>
            <a:pPr algn="ctr"/>
            <a:endParaRPr lang="en-US" altLang="zh-CN" sz="800" dirty="0" smtClean="0"/>
          </a:p>
          <a:p>
            <a:pPr algn="ctr"/>
            <a:endParaRPr lang="zh-CN" altLang="en-US" sz="800" dirty="0"/>
          </a:p>
        </p:txBody>
      </p:sp>
      <p:sp>
        <p:nvSpPr>
          <p:cNvPr id="56" name="矩形 55">
            <a:extLst>
              <a:ext uri="{FF2B5EF4-FFF2-40B4-BE49-F238E27FC236}">
                <a16:creationId xmlns="" xmlns:a16="http://schemas.microsoft.com/office/drawing/2014/main" id="{00F000E6-F40E-417C-BA55-EFF865A67533}"/>
              </a:ext>
            </a:extLst>
          </p:cNvPr>
          <p:cNvSpPr/>
          <p:nvPr/>
        </p:nvSpPr>
        <p:spPr>
          <a:xfrm>
            <a:off x="11106151" y="1830867"/>
            <a:ext cx="866774" cy="1353249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800" dirty="0"/>
              <a:t>1.</a:t>
            </a:r>
            <a:r>
              <a:rPr lang="zh-CN" altLang="en-US" sz="800" dirty="0"/>
              <a:t>教育和培训</a:t>
            </a:r>
            <a:endParaRPr lang="en-US" altLang="zh-CN" sz="800" dirty="0"/>
          </a:p>
          <a:p>
            <a:r>
              <a:rPr lang="en-US" altLang="zh-CN" sz="800" dirty="0"/>
              <a:t>2.</a:t>
            </a:r>
            <a:r>
              <a:rPr lang="zh-CN" altLang="en-US" sz="800" dirty="0"/>
              <a:t>档案和保存</a:t>
            </a:r>
            <a:endParaRPr lang="en-US" altLang="zh-CN" sz="800" dirty="0"/>
          </a:p>
          <a:p>
            <a:r>
              <a:rPr lang="en-US" altLang="zh-CN" sz="800" dirty="0"/>
              <a:t>3.</a:t>
            </a:r>
            <a:r>
              <a:rPr lang="zh-CN" altLang="en-US" sz="800" dirty="0"/>
              <a:t>装备和辅助</a:t>
            </a:r>
            <a:r>
              <a:rPr lang="zh-CN" altLang="en-US" sz="800" dirty="0" smtClean="0"/>
              <a:t>材料</a:t>
            </a:r>
            <a:endParaRPr lang="en-US" altLang="zh-CN" sz="800" dirty="0" smtClean="0"/>
          </a:p>
          <a:p>
            <a:endParaRPr lang="en-US" altLang="zh-CN" sz="800" dirty="0" smtClean="0"/>
          </a:p>
          <a:p>
            <a:endParaRPr lang="en-US" altLang="zh-CN" sz="800" dirty="0" smtClean="0"/>
          </a:p>
          <a:p>
            <a:endParaRPr lang="en-US" altLang="zh-CN" sz="800" dirty="0" smtClean="0"/>
          </a:p>
          <a:p>
            <a:endParaRPr lang="en-US" altLang="zh-CN" sz="800" dirty="0" smtClean="0"/>
          </a:p>
          <a:p>
            <a:endParaRPr lang="en-US" altLang="zh-CN" sz="800" dirty="0" smtClean="0"/>
          </a:p>
          <a:p>
            <a:endParaRPr lang="zh-CN" altLang="en-US" sz="800" dirty="0"/>
          </a:p>
        </p:txBody>
      </p:sp>
      <p:sp>
        <p:nvSpPr>
          <p:cNvPr id="57" name="箭头: 下 56">
            <a:extLst>
              <a:ext uri="{FF2B5EF4-FFF2-40B4-BE49-F238E27FC236}">
                <a16:creationId xmlns="" xmlns:a16="http://schemas.microsoft.com/office/drawing/2014/main" id="{8BFB1D6C-542A-47DE-943E-55D7E0C1E038}"/>
              </a:ext>
            </a:extLst>
          </p:cNvPr>
          <p:cNvSpPr/>
          <p:nvPr/>
        </p:nvSpPr>
        <p:spPr>
          <a:xfrm>
            <a:off x="714550" y="3216429"/>
            <a:ext cx="197530" cy="274704"/>
          </a:xfrm>
          <a:prstGeom prst="downArrow">
            <a:avLst/>
          </a:prstGeom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" name="箭头: 下 57">
            <a:extLst>
              <a:ext uri="{FF2B5EF4-FFF2-40B4-BE49-F238E27FC236}">
                <a16:creationId xmlns="" xmlns:a16="http://schemas.microsoft.com/office/drawing/2014/main" id="{F6A38A47-F456-48FF-A441-9F1426A4EC47}"/>
              </a:ext>
            </a:extLst>
          </p:cNvPr>
          <p:cNvSpPr/>
          <p:nvPr/>
        </p:nvSpPr>
        <p:spPr>
          <a:xfrm>
            <a:off x="1680116" y="3226647"/>
            <a:ext cx="197530" cy="274704"/>
          </a:xfrm>
          <a:prstGeom prst="downArrow">
            <a:avLst/>
          </a:prstGeom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箭头: 下 58">
            <a:extLst>
              <a:ext uri="{FF2B5EF4-FFF2-40B4-BE49-F238E27FC236}">
                <a16:creationId xmlns="" xmlns:a16="http://schemas.microsoft.com/office/drawing/2014/main" id="{D607394B-AEE9-4739-8E5A-5D4B197D4484}"/>
              </a:ext>
            </a:extLst>
          </p:cNvPr>
          <p:cNvSpPr/>
          <p:nvPr/>
        </p:nvSpPr>
        <p:spPr>
          <a:xfrm>
            <a:off x="2775947" y="3226647"/>
            <a:ext cx="197530" cy="274704"/>
          </a:xfrm>
          <a:prstGeom prst="downArrow">
            <a:avLst/>
          </a:prstGeom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箭头: 下 59">
            <a:extLst>
              <a:ext uri="{FF2B5EF4-FFF2-40B4-BE49-F238E27FC236}">
                <a16:creationId xmlns="" xmlns:a16="http://schemas.microsoft.com/office/drawing/2014/main" id="{AD6EEBF5-8CB5-488B-B4A9-AE8F3F59D567}"/>
              </a:ext>
            </a:extLst>
          </p:cNvPr>
          <p:cNvSpPr/>
          <p:nvPr/>
        </p:nvSpPr>
        <p:spPr>
          <a:xfrm>
            <a:off x="3783716" y="3201400"/>
            <a:ext cx="197530" cy="274704"/>
          </a:xfrm>
          <a:prstGeom prst="downArrow">
            <a:avLst/>
          </a:prstGeom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1" name="箭头: 下 60">
            <a:extLst>
              <a:ext uri="{FF2B5EF4-FFF2-40B4-BE49-F238E27FC236}">
                <a16:creationId xmlns="" xmlns:a16="http://schemas.microsoft.com/office/drawing/2014/main" id="{7A15E47D-D984-4EEA-BFBB-1732730F104B}"/>
              </a:ext>
            </a:extLst>
          </p:cNvPr>
          <p:cNvSpPr/>
          <p:nvPr/>
        </p:nvSpPr>
        <p:spPr>
          <a:xfrm>
            <a:off x="4768370" y="3196551"/>
            <a:ext cx="197530" cy="274704"/>
          </a:xfrm>
          <a:prstGeom prst="downArrow">
            <a:avLst/>
          </a:prstGeom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2" name="箭头: 下 61">
            <a:extLst>
              <a:ext uri="{FF2B5EF4-FFF2-40B4-BE49-F238E27FC236}">
                <a16:creationId xmlns="" xmlns:a16="http://schemas.microsoft.com/office/drawing/2014/main" id="{FAF8D090-A31A-4586-A450-C9225D5FBD1C}"/>
              </a:ext>
            </a:extLst>
          </p:cNvPr>
          <p:cNvSpPr/>
          <p:nvPr/>
        </p:nvSpPr>
        <p:spPr>
          <a:xfrm>
            <a:off x="5686512" y="3176673"/>
            <a:ext cx="197530" cy="274704"/>
          </a:xfrm>
          <a:prstGeom prst="downArrow">
            <a:avLst/>
          </a:prstGeom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3" name="箭头: 下 62">
            <a:extLst>
              <a:ext uri="{FF2B5EF4-FFF2-40B4-BE49-F238E27FC236}">
                <a16:creationId xmlns="" xmlns:a16="http://schemas.microsoft.com/office/drawing/2014/main" id="{DE6B807A-7C6C-4F73-904C-BBA66208ED61}"/>
              </a:ext>
            </a:extLst>
          </p:cNvPr>
          <p:cNvSpPr/>
          <p:nvPr/>
        </p:nvSpPr>
        <p:spPr>
          <a:xfrm>
            <a:off x="6614590" y="3186611"/>
            <a:ext cx="197530" cy="274704"/>
          </a:xfrm>
          <a:prstGeom prst="downArrow">
            <a:avLst/>
          </a:prstGeom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" name="箭头: 下 63">
            <a:extLst>
              <a:ext uri="{FF2B5EF4-FFF2-40B4-BE49-F238E27FC236}">
                <a16:creationId xmlns="" xmlns:a16="http://schemas.microsoft.com/office/drawing/2014/main" id="{4770EE7A-3A17-40B9-984F-A498C152416F}"/>
              </a:ext>
            </a:extLst>
          </p:cNvPr>
          <p:cNvSpPr/>
          <p:nvPr/>
        </p:nvSpPr>
        <p:spPr>
          <a:xfrm>
            <a:off x="7609988" y="3196551"/>
            <a:ext cx="197530" cy="274704"/>
          </a:xfrm>
          <a:prstGeom prst="downArrow">
            <a:avLst/>
          </a:prstGeom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5" name="箭头: 下 64">
            <a:extLst>
              <a:ext uri="{FF2B5EF4-FFF2-40B4-BE49-F238E27FC236}">
                <a16:creationId xmlns="" xmlns:a16="http://schemas.microsoft.com/office/drawing/2014/main" id="{C1F8AE0B-EC5D-45D4-B827-79BEB3F2E775}"/>
              </a:ext>
            </a:extLst>
          </p:cNvPr>
          <p:cNvSpPr/>
          <p:nvPr/>
        </p:nvSpPr>
        <p:spPr>
          <a:xfrm>
            <a:off x="8534201" y="3223607"/>
            <a:ext cx="197530" cy="274704"/>
          </a:xfrm>
          <a:prstGeom prst="downArrow">
            <a:avLst/>
          </a:prstGeom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6" name="箭头: 下 65">
            <a:extLst>
              <a:ext uri="{FF2B5EF4-FFF2-40B4-BE49-F238E27FC236}">
                <a16:creationId xmlns="" xmlns:a16="http://schemas.microsoft.com/office/drawing/2014/main" id="{4623D3CF-DFC0-4E11-9145-C881E09502AE}"/>
              </a:ext>
            </a:extLst>
          </p:cNvPr>
          <p:cNvSpPr/>
          <p:nvPr/>
        </p:nvSpPr>
        <p:spPr>
          <a:xfrm>
            <a:off x="9398882" y="3186612"/>
            <a:ext cx="197530" cy="274704"/>
          </a:xfrm>
          <a:prstGeom prst="downArrow">
            <a:avLst/>
          </a:prstGeom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7" name="箭头: 下 66">
            <a:extLst>
              <a:ext uri="{FF2B5EF4-FFF2-40B4-BE49-F238E27FC236}">
                <a16:creationId xmlns="" xmlns:a16="http://schemas.microsoft.com/office/drawing/2014/main" id="{4C9C9095-DB2B-4321-8241-05E077D8BCA9}"/>
              </a:ext>
            </a:extLst>
          </p:cNvPr>
          <p:cNvSpPr/>
          <p:nvPr/>
        </p:nvSpPr>
        <p:spPr>
          <a:xfrm>
            <a:off x="10366719" y="3206769"/>
            <a:ext cx="197530" cy="274704"/>
          </a:xfrm>
          <a:prstGeom prst="downArrow">
            <a:avLst/>
          </a:prstGeom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8" name="箭头: 下 67">
            <a:extLst>
              <a:ext uri="{FF2B5EF4-FFF2-40B4-BE49-F238E27FC236}">
                <a16:creationId xmlns="" xmlns:a16="http://schemas.microsoft.com/office/drawing/2014/main" id="{BC64A606-E222-4318-A6BE-D802222677DA}"/>
              </a:ext>
            </a:extLst>
          </p:cNvPr>
          <p:cNvSpPr/>
          <p:nvPr/>
        </p:nvSpPr>
        <p:spPr>
          <a:xfrm>
            <a:off x="11321106" y="3191462"/>
            <a:ext cx="197530" cy="274704"/>
          </a:xfrm>
          <a:prstGeom prst="downArrow">
            <a:avLst/>
          </a:prstGeom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" name="矩形 71">
            <a:extLst>
              <a:ext uri="{FF2B5EF4-FFF2-40B4-BE49-F238E27FC236}">
                <a16:creationId xmlns="" xmlns:a16="http://schemas.microsoft.com/office/drawing/2014/main" id="{4972E8FB-908A-42AA-8013-01BE2F3C9118}"/>
              </a:ext>
            </a:extLst>
          </p:cNvPr>
          <p:cNvSpPr/>
          <p:nvPr/>
        </p:nvSpPr>
        <p:spPr>
          <a:xfrm>
            <a:off x="282222" y="3639362"/>
            <a:ext cx="990601" cy="167270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800" dirty="0" smtClean="0">
                <a:solidFill>
                  <a:schemeClr val="tx1"/>
                </a:solidFill>
              </a:rPr>
              <a:t>可移动文物</a:t>
            </a:r>
            <a:endParaRPr lang="en-US" altLang="zh-CN" sz="800" dirty="0" smtClean="0">
              <a:solidFill>
                <a:schemeClr val="tx1"/>
              </a:solidFill>
            </a:endParaRPr>
          </a:p>
          <a:p>
            <a:r>
              <a:rPr lang="zh-CN" altLang="en-US" sz="800" dirty="0" smtClean="0">
                <a:solidFill>
                  <a:schemeClr val="tx1"/>
                </a:solidFill>
              </a:rPr>
              <a:t>不可移动</a:t>
            </a:r>
            <a:r>
              <a:rPr lang="zh-CN" altLang="en-US" sz="800" dirty="0" smtClean="0">
                <a:solidFill>
                  <a:schemeClr val="tx1"/>
                </a:solidFill>
              </a:rPr>
              <a:t>文物</a:t>
            </a:r>
            <a:endParaRPr lang="en-US" altLang="zh-CN" sz="800" dirty="0" smtClean="0">
              <a:solidFill>
                <a:schemeClr val="tx1"/>
              </a:solidFill>
            </a:endParaRPr>
          </a:p>
          <a:p>
            <a:r>
              <a:rPr lang="zh-CN" altLang="en-US" sz="800" dirty="0" smtClean="0">
                <a:solidFill>
                  <a:schemeClr val="tx1"/>
                </a:solidFill>
              </a:rPr>
              <a:t>红色</a:t>
            </a:r>
            <a:r>
              <a:rPr lang="zh-CN" altLang="en-US" sz="800" dirty="0">
                <a:solidFill>
                  <a:schemeClr val="tx1"/>
                </a:solidFill>
              </a:rPr>
              <a:t>文化</a:t>
            </a:r>
          </a:p>
          <a:p>
            <a:r>
              <a:rPr lang="zh-CN" altLang="en-US" sz="800" dirty="0">
                <a:solidFill>
                  <a:schemeClr val="tx1"/>
                </a:solidFill>
              </a:rPr>
              <a:t>历史文献</a:t>
            </a:r>
          </a:p>
          <a:p>
            <a:r>
              <a:rPr lang="zh-CN" altLang="en-US" sz="800" dirty="0">
                <a:solidFill>
                  <a:schemeClr val="tx1"/>
                </a:solidFill>
              </a:rPr>
              <a:t>历史事件与人物</a:t>
            </a:r>
          </a:p>
          <a:p>
            <a:r>
              <a:rPr lang="zh-CN" altLang="en-US" sz="800" dirty="0" smtClean="0">
                <a:solidFill>
                  <a:schemeClr val="tx1"/>
                </a:solidFill>
              </a:rPr>
              <a:t>少数民族语言文字</a:t>
            </a:r>
            <a:endParaRPr lang="en-US" altLang="zh-CN" sz="800" dirty="0" smtClean="0">
              <a:solidFill>
                <a:schemeClr val="tx1"/>
              </a:solidFill>
            </a:endParaRPr>
          </a:p>
          <a:p>
            <a:r>
              <a:rPr lang="zh-CN" altLang="en-US" sz="800" dirty="0" smtClean="0">
                <a:solidFill>
                  <a:schemeClr val="tx1"/>
                </a:solidFill>
              </a:rPr>
              <a:t>宗教文化</a:t>
            </a:r>
            <a:endParaRPr lang="zh-CN" altLang="en-US" sz="800" dirty="0">
              <a:solidFill>
                <a:schemeClr val="tx1"/>
              </a:solidFill>
            </a:endParaRPr>
          </a:p>
          <a:p>
            <a:r>
              <a:rPr lang="zh-CN" altLang="en-US" sz="800" dirty="0">
                <a:solidFill>
                  <a:schemeClr val="tx1"/>
                </a:solidFill>
              </a:rPr>
              <a:t>自然景观</a:t>
            </a:r>
          </a:p>
          <a:p>
            <a:r>
              <a:rPr lang="zh-CN" altLang="en-US" sz="800" dirty="0">
                <a:solidFill>
                  <a:schemeClr val="tx1"/>
                </a:solidFill>
              </a:rPr>
              <a:t>文化之乡</a:t>
            </a:r>
          </a:p>
          <a:p>
            <a:r>
              <a:rPr lang="zh-CN" altLang="en-US" sz="800" dirty="0">
                <a:solidFill>
                  <a:schemeClr val="tx1"/>
                </a:solidFill>
              </a:rPr>
              <a:t>地名文化</a:t>
            </a:r>
          </a:p>
          <a:p>
            <a:r>
              <a:rPr lang="zh-CN" altLang="en-US" sz="800" dirty="0">
                <a:solidFill>
                  <a:schemeClr val="tx1"/>
                </a:solidFill>
              </a:rPr>
              <a:t>现代建筑</a:t>
            </a:r>
          </a:p>
          <a:p>
            <a:endParaRPr lang="zh-CN" altLang="en-US" sz="800" dirty="0"/>
          </a:p>
        </p:txBody>
      </p:sp>
      <p:sp>
        <p:nvSpPr>
          <p:cNvPr id="74" name="矩形 73">
            <a:extLst>
              <a:ext uri="{FF2B5EF4-FFF2-40B4-BE49-F238E27FC236}">
                <a16:creationId xmlns="" xmlns:a16="http://schemas.microsoft.com/office/drawing/2014/main" id="{FC956117-FF54-4567-BF59-E942072E7177}"/>
              </a:ext>
            </a:extLst>
          </p:cNvPr>
          <p:cNvSpPr/>
          <p:nvPr/>
        </p:nvSpPr>
        <p:spPr>
          <a:xfrm>
            <a:off x="1411357" y="3639362"/>
            <a:ext cx="838237" cy="167270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 sz="800" dirty="0">
              <a:solidFill>
                <a:schemeClr val="tx1"/>
              </a:solidFill>
            </a:endParaRPr>
          </a:p>
          <a:p>
            <a:endParaRPr lang="zh-CN" altLang="en-US" sz="800" dirty="0"/>
          </a:p>
        </p:txBody>
      </p:sp>
      <p:sp>
        <p:nvSpPr>
          <p:cNvPr id="75" name="矩形 74">
            <a:extLst>
              <a:ext uri="{FF2B5EF4-FFF2-40B4-BE49-F238E27FC236}">
                <a16:creationId xmlns="" xmlns:a16="http://schemas.microsoft.com/office/drawing/2014/main" id="{142C3F67-B053-41E1-A973-2079D7238FF3}"/>
              </a:ext>
            </a:extLst>
          </p:cNvPr>
          <p:cNvSpPr/>
          <p:nvPr/>
        </p:nvSpPr>
        <p:spPr>
          <a:xfrm>
            <a:off x="2405270" y="3629422"/>
            <a:ext cx="914665" cy="167270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 sz="800" dirty="0">
              <a:solidFill>
                <a:schemeClr val="tx1"/>
              </a:solidFill>
            </a:endParaRPr>
          </a:p>
          <a:p>
            <a:endParaRPr lang="zh-CN" altLang="en-US" sz="800" dirty="0"/>
          </a:p>
        </p:txBody>
      </p:sp>
      <p:sp>
        <p:nvSpPr>
          <p:cNvPr id="76" name="矩形 75">
            <a:extLst>
              <a:ext uri="{FF2B5EF4-FFF2-40B4-BE49-F238E27FC236}">
                <a16:creationId xmlns="" xmlns:a16="http://schemas.microsoft.com/office/drawing/2014/main" id="{6CE0CD97-A40A-41DA-B68A-20FE5A722015}"/>
              </a:ext>
            </a:extLst>
          </p:cNvPr>
          <p:cNvSpPr/>
          <p:nvPr/>
        </p:nvSpPr>
        <p:spPr>
          <a:xfrm>
            <a:off x="3438939" y="3619484"/>
            <a:ext cx="852506" cy="167270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 sz="800" dirty="0">
              <a:solidFill>
                <a:schemeClr val="tx1"/>
              </a:solidFill>
            </a:endParaRPr>
          </a:p>
        </p:txBody>
      </p:sp>
      <p:sp>
        <p:nvSpPr>
          <p:cNvPr id="77" name="矩形 76">
            <a:extLst>
              <a:ext uri="{FF2B5EF4-FFF2-40B4-BE49-F238E27FC236}">
                <a16:creationId xmlns="" xmlns:a16="http://schemas.microsoft.com/office/drawing/2014/main" id="{6E3D2D59-BC1E-4FB4-92AC-A77B14C5957F}"/>
              </a:ext>
            </a:extLst>
          </p:cNvPr>
          <p:cNvSpPr/>
          <p:nvPr/>
        </p:nvSpPr>
        <p:spPr>
          <a:xfrm>
            <a:off x="4352925" y="3619484"/>
            <a:ext cx="857250" cy="167270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 sz="800" dirty="0">
              <a:solidFill>
                <a:schemeClr val="tx1"/>
              </a:solidFill>
            </a:endParaRPr>
          </a:p>
        </p:txBody>
      </p:sp>
      <p:sp>
        <p:nvSpPr>
          <p:cNvPr id="78" name="矩形 77">
            <a:extLst>
              <a:ext uri="{FF2B5EF4-FFF2-40B4-BE49-F238E27FC236}">
                <a16:creationId xmlns="" xmlns:a16="http://schemas.microsoft.com/office/drawing/2014/main" id="{483C448C-BB9A-492A-8A27-FBE37EC01FB3}"/>
              </a:ext>
            </a:extLst>
          </p:cNvPr>
          <p:cNvSpPr/>
          <p:nvPr/>
        </p:nvSpPr>
        <p:spPr>
          <a:xfrm>
            <a:off x="5267325" y="3609545"/>
            <a:ext cx="857250" cy="167270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800" dirty="0" smtClean="0"/>
              <a:t>）</a:t>
            </a:r>
            <a:endParaRPr lang="zh-CN" altLang="en-US" sz="800" dirty="0"/>
          </a:p>
          <a:p>
            <a:endParaRPr lang="zh-CN" altLang="en-US" sz="800" dirty="0"/>
          </a:p>
        </p:txBody>
      </p:sp>
      <p:sp>
        <p:nvSpPr>
          <p:cNvPr id="79" name="矩形 78">
            <a:extLst>
              <a:ext uri="{FF2B5EF4-FFF2-40B4-BE49-F238E27FC236}">
                <a16:creationId xmlns="" xmlns:a16="http://schemas.microsoft.com/office/drawing/2014/main" id="{0623F73E-75EA-48F5-BB7A-6DC93A522E50}"/>
              </a:ext>
            </a:extLst>
          </p:cNvPr>
          <p:cNvSpPr/>
          <p:nvPr/>
        </p:nvSpPr>
        <p:spPr>
          <a:xfrm>
            <a:off x="6172201" y="3599606"/>
            <a:ext cx="1133474" cy="167270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800" dirty="0">
                <a:solidFill>
                  <a:schemeClr val="tx1"/>
                </a:solidFill>
              </a:rPr>
              <a:t>新闻出版发行服务</a:t>
            </a:r>
            <a:endParaRPr lang="en-US" altLang="zh-CN" sz="800" dirty="0">
              <a:solidFill>
                <a:schemeClr val="tx1"/>
              </a:solidFill>
            </a:endParaRPr>
          </a:p>
          <a:p>
            <a:r>
              <a:rPr lang="zh-CN" altLang="en-US" sz="800" dirty="0">
                <a:solidFill>
                  <a:schemeClr val="tx1"/>
                </a:solidFill>
              </a:rPr>
              <a:t>广播电视、电影服务</a:t>
            </a:r>
            <a:endParaRPr lang="en-US" altLang="zh-CN" sz="800" dirty="0">
              <a:solidFill>
                <a:schemeClr val="tx1"/>
              </a:solidFill>
            </a:endParaRPr>
          </a:p>
          <a:p>
            <a:r>
              <a:rPr lang="zh-CN" altLang="en-US" sz="800" dirty="0">
                <a:solidFill>
                  <a:schemeClr val="tx1"/>
                </a:solidFill>
              </a:rPr>
              <a:t>文化艺术服务</a:t>
            </a:r>
            <a:endParaRPr lang="en-US" altLang="zh-CN" sz="800" dirty="0">
              <a:solidFill>
                <a:schemeClr val="tx1"/>
              </a:solidFill>
            </a:endParaRPr>
          </a:p>
          <a:p>
            <a:r>
              <a:rPr lang="zh-CN" altLang="en-US" sz="800" dirty="0">
                <a:solidFill>
                  <a:schemeClr val="tx1"/>
                </a:solidFill>
              </a:rPr>
              <a:t>文化信息传输服务</a:t>
            </a:r>
            <a:endParaRPr lang="en-US" altLang="zh-CN" sz="800" dirty="0">
              <a:solidFill>
                <a:schemeClr val="tx1"/>
              </a:solidFill>
            </a:endParaRPr>
          </a:p>
          <a:p>
            <a:r>
              <a:rPr lang="zh-CN" altLang="en-US" sz="800" dirty="0">
                <a:solidFill>
                  <a:schemeClr val="tx1"/>
                </a:solidFill>
              </a:rPr>
              <a:t>文化创意和设计服务</a:t>
            </a:r>
            <a:endParaRPr lang="en-US" altLang="zh-CN" sz="800" dirty="0">
              <a:solidFill>
                <a:schemeClr val="tx1"/>
              </a:solidFill>
            </a:endParaRPr>
          </a:p>
          <a:p>
            <a:r>
              <a:rPr lang="zh-CN" altLang="en-US" sz="800" dirty="0">
                <a:solidFill>
                  <a:schemeClr val="tx1"/>
                </a:solidFill>
              </a:rPr>
              <a:t>文化休闲娱乐服务</a:t>
            </a:r>
            <a:endParaRPr lang="en-US" altLang="zh-CN" sz="800" dirty="0">
              <a:solidFill>
                <a:schemeClr val="tx1"/>
              </a:solidFill>
            </a:endParaRPr>
          </a:p>
          <a:p>
            <a:r>
              <a:rPr lang="zh-CN" altLang="en-US" sz="800" dirty="0">
                <a:solidFill>
                  <a:schemeClr val="tx1"/>
                </a:solidFill>
              </a:rPr>
              <a:t>工艺美术品的生产</a:t>
            </a:r>
            <a:endParaRPr lang="en-US" altLang="zh-CN" sz="800" dirty="0">
              <a:solidFill>
                <a:schemeClr val="tx1"/>
              </a:solidFill>
            </a:endParaRPr>
          </a:p>
          <a:p>
            <a:r>
              <a:rPr lang="zh-CN" altLang="en-US" sz="800" dirty="0">
                <a:solidFill>
                  <a:schemeClr val="tx1"/>
                </a:solidFill>
              </a:rPr>
              <a:t>文化产品生产辅助生产</a:t>
            </a:r>
            <a:endParaRPr lang="en-US" altLang="zh-CN" sz="800" dirty="0">
              <a:solidFill>
                <a:schemeClr val="tx1"/>
              </a:solidFill>
            </a:endParaRPr>
          </a:p>
          <a:p>
            <a:r>
              <a:rPr lang="zh-CN" altLang="en-US" sz="800" dirty="0">
                <a:solidFill>
                  <a:schemeClr val="tx1"/>
                </a:solidFill>
              </a:rPr>
              <a:t>文化用品的生产</a:t>
            </a:r>
            <a:endParaRPr lang="en-US" altLang="zh-CN" sz="800" dirty="0">
              <a:solidFill>
                <a:schemeClr val="tx1"/>
              </a:solidFill>
            </a:endParaRPr>
          </a:p>
          <a:p>
            <a:r>
              <a:rPr lang="zh-CN" altLang="en-US" sz="800" dirty="0">
                <a:solidFill>
                  <a:schemeClr val="tx1"/>
                </a:solidFill>
              </a:rPr>
              <a:t>文化专用设备的生产</a:t>
            </a:r>
            <a:endParaRPr lang="en-US" altLang="zh-CN" sz="800" dirty="0">
              <a:solidFill>
                <a:schemeClr val="tx1"/>
              </a:solidFill>
            </a:endParaRPr>
          </a:p>
          <a:p>
            <a:endParaRPr lang="en-US" altLang="zh-CN" sz="800" dirty="0">
              <a:solidFill>
                <a:schemeClr val="tx1"/>
              </a:solidFill>
            </a:endParaRPr>
          </a:p>
          <a:p>
            <a:endParaRPr lang="zh-CN" altLang="en-US" sz="800" dirty="0">
              <a:solidFill>
                <a:schemeClr val="tx1"/>
              </a:solidFill>
            </a:endParaRPr>
          </a:p>
        </p:txBody>
      </p:sp>
      <p:sp>
        <p:nvSpPr>
          <p:cNvPr id="80" name="矩形 79">
            <a:extLst>
              <a:ext uri="{FF2B5EF4-FFF2-40B4-BE49-F238E27FC236}">
                <a16:creationId xmlns="" xmlns:a16="http://schemas.microsoft.com/office/drawing/2014/main" id="{9D0D388F-B4F7-418A-B86B-7A0B5524C283}"/>
              </a:ext>
            </a:extLst>
          </p:cNvPr>
          <p:cNvSpPr/>
          <p:nvPr/>
        </p:nvSpPr>
        <p:spPr>
          <a:xfrm>
            <a:off x="7334250" y="3589667"/>
            <a:ext cx="866775" cy="167270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800" dirty="0" smtClean="0">
                <a:solidFill>
                  <a:sysClr val="windowText" lastClr="000000"/>
                </a:solidFill>
              </a:rPr>
              <a:t>民间文学</a:t>
            </a:r>
            <a:endParaRPr lang="en-US" altLang="zh-CN" sz="800" dirty="0" smtClean="0">
              <a:solidFill>
                <a:sysClr val="windowText" lastClr="000000"/>
              </a:solidFill>
            </a:endParaRPr>
          </a:p>
          <a:p>
            <a:pPr algn="ctr"/>
            <a:r>
              <a:rPr lang="zh-CN" altLang="en-US" sz="800" dirty="0" smtClean="0">
                <a:solidFill>
                  <a:sysClr val="windowText" lastClr="000000"/>
                </a:solidFill>
              </a:rPr>
              <a:t>传统</a:t>
            </a:r>
            <a:r>
              <a:rPr lang="zh-CN" altLang="en-US" sz="800" dirty="0" smtClean="0">
                <a:solidFill>
                  <a:sysClr val="windowText" lastClr="000000"/>
                </a:solidFill>
              </a:rPr>
              <a:t>音乐</a:t>
            </a:r>
            <a:endParaRPr lang="en-US" altLang="zh-CN" sz="800" dirty="0" smtClean="0">
              <a:solidFill>
                <a:sysClr val="windowText" lastClr="000000"/>
              </a:solidFill>
            </a:endParaRPr>
          </a:p>
          <a:p>
            <a:pPr algn="ctr"/>
            <a:r>
              <a:rPr lang="zh-CN" altLang="en-US" sz="800" dirty="0" smtClean="0">
                <a:solidFill>
                  <a:sysClr val="windowText" lastClr="000000"/>
                </a:solidFill>
              </a:rPr>
              <a:t>传统</a:t>
            </a:r>
            <a:r>
              <a:rPr lang="zh-CN" altLang="en-US" sz="800" dirty="0" smtClean="0">
                <a:solidFill>
                  <a:sysClr val="windowText" lastClr="000000"/>
                </a:solidFill>
              </a:rPr>
              <a:t>舞蹈</a:t>
            </a:r>
            <a:endParaRPr lang="en-US" altLang="zh-CN" sz="800" dirty="0" smtClean="0">
              <a:solidFill>
                <a:sysClr val="windowText" lastClr="000000"/>
              </a:solidFill>
            </a:endParaRPr>
          </a:p>
          <a:p>
            <a:pPr algn="ctr"/>
            <a:r>
              <a:rPr lang="zh-CN" altLang="en-US" sz="800" dirty="0" smtClean="0">
                <a:solidFill>
                  <a:sysClr val="windowText" lastClr="000000"/>
                </a:solidFill>
              </a:rPr>
              <a:t>传统</a:t>
            </a:r>
            <a:r>
              <a:rPr lang="zh-CN" altLang="en-US" sz="800" dirty="0" smtClean="0">
                <a:solidFill>
                  <a:sysClr val="windowText" lastClr="000000"/>
                </a:solidFill>
              </a:rPr>
              <a:t>戏剧</a:t>
            </a:r>
            <a:endParaRPr lang="en-US" altLang="zh-CN" sz="800" dirty="0" smtClean="0">
              <a:solidFill>
                <a:sysClr val="windowText" lastClr="000000"/>
              </a:solidFill>
            </a:endParaRPr>
          </a:p>
          <a:p>
            <a:pPr algn="ctr"/>
            <a:r>
              <a:rPr lang="zh-CN" altLang="en-US" sz="800" dirty="0" smtClean="0">
                <a:solidFill>
                  <a:sysClr val="windowText" lastClr="000000"/>
                </a:solidFill>
              </a:rPr>
              <a:t>曲艺</a:t>
            </a:r>
            <a:endParaRPr lang="en-US" altLang="zh-CN" sz="800" dirty="0" smtClean="0">
              <a:solidFill>
                <a:sysClr val="windowText" lastClr="000000"/>
              </a:solidFill>
            </a:endParaRPr>
          </a:p>
          <a:p>
            <a:pPr algn="ctr"/>
            <a:r>
              <a:rPr lang="zh-CN" altLang="en-US" sz="800" dirty="0" smtClean="0">
                <a:solidFill>
                  <a:sysClr val="windowText" lastClr="000000"/>
                </a:solidFill>
              </a:rPr>
              <a:t>传统</a:t>
            </a:r>
            <a:r>
              <a:rPr lang="zh-CN" altLang="en-US" sz="800" dirty="0" smtClean="0">
                <a:solidFill>
                  <a:sysClr val="windowText" lastClr="000000"/>
                </a:solidFill>
              </a:rPr>
              <a:t>体育、游艺与杂技</a:t>
            </a:r>
            <a:endParaRPr lang="en-US" altLang="zh-CN" sz="800" dirty="0" smtClean="0">
              <a:solidFill>
                <a:sysClr val="windowText" lastClr="000000"/>
              </a:solidFill>
            </a:endParaRPr>
          </a:p>
          <a:p>
            <a:pPr algn="ctr"/>
            <a:r>
              <a:rPr lang="zh-CN" altLang="en-US" sz="800" dirty="0" smtClean="0">
                <a:solidFill>
                  <a:sysClr val="windowText" lastClr="000000"/>
                </a:solidFill>
              </a:rPr>
              <a:t>传统</a:t>
            </a:r>
            <a:r>
              <a:rPr lang="zh-CN" altLang="en-US" sz="800" dirty="0" smtClean="0">
                <a:solidFill>
                  <a:sysClr val="windowText" lastClr="000000"/>
                </a:solidFill>
              </a:rPr>
              <a:t>美术</a:t>
            </a:r>
            <a:endParaRPr lang="en-US" altLang="zh-CN" sz="800" dirty="0" smtClean="0">
              <a:solidFill>
                <a:sysClr val="windowText" lastClr="000000"/>
              </a:solidFill>
            </a:endParaRPr>
          </a:p>
          <a:p>
            <a:pPr algn="ctr"/>
            <a:r>
              <a:rPr lang="zh-CN" altLang="en-US" sz="800" dirty="0" smtClean="0">
                <a:solidFill>
                  <a:sysClr val="windowText" lastClr="000000"/>
                </a:solidFill>
              </a:rPr>
              <a:t>传统</a:t>
            </a:r>
            <a:r>
              <a:rPr lang="zh-CN" altLang="en-US" sz="800" dirty="0" smtClean="0">
                <a:solidFill>
                  <a:sysClr val="windowText" lastClr="000000"/>
                </a:solidFill>
              </a:rPr>
              <a:t>技艺</a:t>
            </a:r>
            <a:endParaRPr lang="en-US" altLang="zh-CN" sz="800" dirty="0" smtClean="0">
              <a:solidFill>
                <a:sysClr val="windowText" lastClr="000000"/>
              </a:solidFill>
            </a:endParaRPr>
          </a:p>
          <a:p>
            <a:pPr algn="ctr"/>
            <a:r>
              <a:rPr lang="zh-CN" altLang="en-US" sz="800" dirty="0" smtClean="0">
                <a:solidFill>
                  <a:sysClr val="windowText" lastClr="000000"/>
                </a:solidFill>
              </a:rPr>
              <a:t>传统</a:t>
            </a:r>
            <a:r>
              <a:rPr lang="zh-CN" altLang="en-US" sz="800" dirty="0" smtClean="0">
                <a:solidFill>
                  <a:sysClr val="windowText" lastClr="000000"/>
                </a:solidFill>
              </a:rPr>
              <a:t>医药</a:t>
            </a:r>
            <a:endParaRPr lang="en-US" altLang="zh-CN" sz="800" dirty="0" smtClean="0">
              <a:solidFill>
                <a:sysClr val="windowText" lastClr="000000"/>
              </a:solidFill>
            </a:endParaRPr>
          </a:p>
          <a:p>
            <a:pPr algn="ctr"/>
            <a:r>
              <a:rPr lang="zh-CN" altLang="en-US" sz="800" dirty="0" smtClean="0">
                <a:solidFill>
                  <a:sysClr val="windowText" lastClr="000000"/>
                </a:solidFill>
              </a:rPr>
              <a:t>民俗</a:t>
            </a:r>
            <a:endParaRPr lang="en-US" altLang="zh-CN" sz="800" dirty="0" smtClean="0">
              <a:solidFill>
                <a:sysClr val="windowText" lastClr="000000"/>
              </a:solidFill>
            </a:endParaRPr>
          </a:p>
          <a:p>
            <a:pPr algn="ctr"/>
            <a:endParaRPr lang="en-US" altLang="zh-CN" sz="800" dirty="0" smtClean="0">
              <a:solidFill>
                <a:sysClr val="windowText" lastClr="000000"/>
              </a:solidFill>
            </a:endParaRPr>
          </a:p>
          <a:p>
            <a:pPr algn="ctr"/>
            <a:endParaRPr lang="zh-CN" altLang="en-US" sz="800" dirty="0">
              <a:solidFill>
                <a:sysClr val="windowText" lastClr="000000"/>
              </a:solidFill>
            </a:endParaRPr>
          </a:p>
        </p:txBody>
      </p:sp>
      <p:sp>
        <p:nvSpPr>
          <p:cNvPr id="81" name="矩形 80">
            <a:extLst>
              <a:ext uri="{FF2B5EF4-FFF2-40B4-BE49-F238E27FC236}">
                <a16:creationId xmlns="" xmlns:a16="http://schemas.microsoft.com/office/drawing/2014/main" id="{4E80B47C-620A-4442-B4B7-3C2CC4D32B28}"/>
              </a:ext>
            </a:extLst>
          </p:cNvPr>
          <p:cNvSpPr/>
          <p:nvPr/>
        </p:nvSpPr>
        <p:spPr>
          <a:xfrm>
            <a:off x="8232114" y="3569788"/>
            <a:ext cx="793750" cy="167270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altLang="zh-CN" sz="800" dirty="0">
              <a:solidFill>
                <a:srgbClr val="FF0000"/>
              </a:solidFill>
            </a:endParaRPr>
          </a:p>
        </p:txBody>
      </p:sp>
      <p:sp>
        <p:nvSpPr>
          <p:cNvPr id="82" name="矩形 81">
            <a:extLst>
              <a:ext uri="{FF2B5EF4-FFF2-40B4-BE49-F238E27FC236}">
                <a16:creationId xmlns="" xmlns:a16="http://schemas.microsoft.com/office/drawing/2014/main" id="{4EA04375-4B99-442C-B45A-C79E36158687}"/>
              </a:ext>
            </a:extLst>
          </p:cNvPr>
          <p:cNvSpPr/>
          <p:nvPr/>
        </p:nvSpPr>
        <p:spPr>
          <a:xfrm>
            <a:off x="9117170" y="3569788"/>
            <a:ext cx="793750" cy="167270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 sz="800" dirty="0">
              <a:solidFill>
                <a:schemeClr val="tx1"/>
              </a:solidFill>
            </a:endParaRPr>
          </a:p>
        </p:txBody>
      </p:sp>
      <p:sp>
        <p:nvSpPr>
          <p:cNvPr id="83" name="矩形 82">
            <a:extLst>
              <a:ext uri="{FF2B5EF4-FFF2-40B4-BE49-F238E27FC236}">
                <a16:creationId xmlns="" xmlns:a16="http://schemas.microsoft.com/office/drawing/2014/main" id="{6CB29EF8-6779-4848-B61A-0D758946DC09}"/>
              </a:ext>
            </a:extLst>
          </p:cNvPr>
          <p:cNvSpPr/>
          <p:nvPr/>
        </p:nvSpPr>
        <p:spPr>
          <a:xfrm>
            <a:off x="10058400" y="3570632"/>
            <a:ext cx="785190" cy="167270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zh-CN" sz="800" dirty="0">
              <a:solidFill>
                <a:schemeClr val="tx1"/>
              </a:solidFill>
            </a:endParaRPr>
          </a:p>
          <a:p>
            <a:endParaRPr lang="zh-CN" altLang="en-US" sz="800" dirty="0">
              <a:solidFill>
                <a:schemeClr val="tx1"/>
              </a:solidFill>
            </a:endParaRPr>
          </a:p>
        </p:txBody>
      </p:sp>
      <p:sp>
        <p:nvSpPr>
          <p:cNvPr id="84" name="矩形 83">
            <a:extLst>
              <a:ext uri="{FF2B5EF4-FFF2-40B4-BE49-F238E27FC236}">
                <a16:creationId xmlns="" xmlns:a16="http://schemas.microsoft.com/office/drawing/2014/main" id="{994DEA3B-75B2-4C21-95BD-CBA341436252}"/>
              </a:ext>
            </a:extLst>
          </p:cNvPr>
          <p:cNvSpPr/>
          <p:nvPr/>
        </p:nvSpPr>
        <p:spPr>
          <a:xfrm>
            <a:off x="11002617" y="3580573"/>
            <a:ext cx="826222" cy="167270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 sz="800" dirty="0"/>
          </a:p>
        </p:txBody>
      </p:sp>
      <p:sp>
        <p:nvSpPr>
          <p:cNvPr id="85" name="矩形 84">
            <a:extLst>
              <a:ext uri="{FF2B5EF4-FFF2-40B4-BE49-F238E27FC236}">
                <a16:creationId xmlns="" xmlns:a16="http://schemas.microsoft.com/office/drawing/2014/main" id="{96CD0938-0D43-4F22-BC05-1DCED78C88C5}"/>
              </a:ext>
            </a:extLst>
          </p:cNvPr>
          <p:cNvSpPr/>
          <p:nvPr/>
        </p:nvSpPr>
        <p:spPr>
          <a:xfrm>
            <a:off x="2953318" y="343177"/>
            <a:ext cx="5957001" cy="431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中国（甘肃）文化资源云平台框架</a:t>
            </a:r>
          </a:p>
        </p:txBody>
      </p:sp>
      <p:sp>
        <p:nvSpPr>
          <p:cNvPr id="96" name="箭头: 下 34">
            <a:extLst>
              <a:ext uri="{FF2B5EF4-FFF2-40B4-BE49-F238E27FC236}">
                <a16:creationId xmlns="" xmlns:a16="http://schemas.microsoft.com/office/drawing/2014/main" id="{AF1CA4E4-809C-444E-A0ED-F27CC2BAA66D}"/>
              </a:ext>
            </a:extLst>
          </p:cNvPr>
          <p:cNvSpPr/>
          <p:nvPr/>
        </p:nvSpPr>
        <p:spPr>
          <a:xfrm>
            <a:off x="865132" y="1484505"/>
            <a:ext cx="45719" cy="1905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0" name="箭头: 下 38">
            <a:extLst>
              <a:ext uri="{FF2B5EF4-FFF2-40B4-BE49-F238E27FC236}">
                <a16:creationId xmlns="" xmlns:a16="http://schemas.microsoft.com/office/drawing/2014/main" id="{A6C1B1D9-B78B-46D8-9870-D1D17ED0BCEE}"/>
              </a:ext>
            </a:extLst>
          </p:cNvPr>
          <p:cNvSpPr/>
          <p:nvPr/>
        </p:nvSpPr>
        <p:spPr>
          <a:xfrm>
            <a:off x="6721901" y="1470699"/>
            <a:ext cx="45719" cy="1905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1" name="箭头: 下 39">
            <a:extLst>
              <a:ext uri="{FF2B5EF4-FFF2-40B4-BE49-F238E27FC236}">
                <a16:creationId xmlns="" xmlns:a16="http://schemas.microsoft.com/office/drawing/2014/main" id="{402E008C-D333-4DD0-80A8-8EEBAFD7CB67}"/>
              </a:ext>
            </a:extLst>
          </p:cNvPr>
          <p:cNvSpPr/>
          <p:nvPr/>
        </p:nvSpPr>
        <p:spPr>
          <a:xfrm>
            <a:off x="7660683" y="1466281"/>
            <a:ext cx="45719" cy="1905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3" name="矩形 112">
            <a:extLst>
              <a:ext uri="{FF2B5EF4-FFF2-40B4-BE49-F238E27FC236}">
                <a16:creationId xmlns="" xmlns:a16="http://schemas.microsoft.com/office/drawing/2014/main" id="{A8B9619D-E77B-499A-9F64-3340F5CA3CF1}"/>
              </a:ext>
            </a:extLst>
          </p:cNvPr>
          <p:cNvSpPr/>
          <p:nvPr/>
        </p:nvSpPr>
        <p:spPr>
          <a:xfrm>
            <a:off x="7285595" y="1830994"/>
            <a:ext cx="824071" cy="1353249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 sz="800" dirty="0"/>
          </a:p>
        </p:txBody>
      </p:sp>
    </p:spTree>
    <p:extLst>
      <p:ext uri="{BB962C8B-B14F-4D97-AF65-F5344CB8AC3E}">
        <p14:creationId xmlns="" xmlns:p14="http://schemas.microsoft.com/office/powerpoint/2010/main" val="10381868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2623930" y="526773"/>
            <a:ext cx="6410739" cy="91440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dirty="0">
                <a:solidFill>
                  <a:schemeClr val="tx1"/>
                </a:solidFill>
              </a:rPr>
              <a:t>文化和自然遗产</a:t>
            </a:r>
          </a:p>
        </p:txBody>
      </p:sp>
      <p:sp>
        <p:nvSpPr>
          <p:cNvPr id="7" name="矩形 6"/>
          <p:cNvSpPr/>
          <p:nvPr/>
        </p:nvSpPr>
        <p:spPr>
          <a:xfrm>
            <a:off x="4045228" y="2166731"/>
            <a:ext cx="1769165" cy="9144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博物馆</a:t>
            </a:r>
          </a:p>
        </p:txBody>
      </p:sp>
      <p:sp>
        <p:nvSpPr>
          <p:cNvPr id="8" name="矩形 7"/>
          <p:cNvSpPr/>
          <p:nvPr/>
        </p:nvSpPr>
        <p:spPr>
          <a:xfrm>
            <a:off x="1242391" y="2170043"/>
            <a:ext cx="2584174" cy="9144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solidFill>
                  <a:schemeClr val="tx1"/>
                </a:solidFill>
              </a:rPr>
              <a:t>考古和历史遗迹</a:t>
            </a:r>
          </a:p>
        </p:txBody>
      </p:sp>
      <p:sp>
        <p:nvSpPr>
          <p:cNvPr id="9" name="矩形 8"/>
          <p:cNvSpPr/>
          <p:nvPr/>
        </p:nvSpPr>
        <p:spPr>
          <a:xfrm>
            <a:off x="6119190" y="2163417"/>
            <a:ext cx="2249558" cy="9144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solidFill>
                  <a:schemeClr val="tx1"/>
                </a:solidFill>
              </a:rPr>
              <a:t>文化景观</a:t>
            </a:r>
          </a:p>
        </p:txBody>
      </p:sp>
      <p:sp>
        <p:nvSpPr>
          <p:cNvPr id="11" name="矩形 10"/>
          <p:cNvSpPr/>
          <p:nvPr/>
        </p:nvSpPr>
        <p:spPr>
          <a:xfrm>
            <a:off x="8647043" y="2140224"/>
            <a:ext cx="1762539" cy="9144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自然遗产</a:t>
            </a:r>
          </a:p>
        </p:txBody>
      </p:sp>
      <p:sp>
        <p:nvSpPr>
          <p:cNvPr id="12" name="矩形 11"/>
          <p:cNvSpPr/>
          <p:nvPr/>
        </p:nvSpPr>
        <p:spPr>
          <a:xfrm>
            <a:off x="514350" y="3994502"/>
            <a:ext cx="1095375" cy="9144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200" dirty="0"/>
              <a:t>可移动文物</a:t>
            </a:r>
          </a:p>
        </p:txBody>
      </p:sp>
      <p:sp>
        <p:nvSpPr>
          <p:cNvPr id="14" name="矩形 13"/>
          <p:cNvSpPr/>
          <p:nvPr/>
        </p:nvSpPr>
        <p:spPr>
          <a:xfrm>
            <a:off x="2886643" y="3969655"/>
            <a:ext cx="864703" cy="9144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200" dirty="0"/>
              <a:t>红色文化</a:t>
            </a:r>
          </a:p>
        </p:txBody>
      </p:sp>
      <p:sp>
        <p:nvSpPr>
          <p:cNvPr id="15" name="矩形 14"/>
          <p:cNvSpPr/>
          <p:nvPr/>
        </p:nvSpPr>
        <p:spPr>
          <a:xfrm>
            <a:off x="3820905" y="3958365"/>
            <a:ext cx="861392" cy="9144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200" dirty="0"/>
              <a:t>历史文献</a:t>
            </a:r>
          </a:p>
        </p:txBody>
      </p:sp>
      <p:sp>
        <p:nvSpPr>
          <p:cNvPr id="16" name="矩形 15"/>
          <p:cNvSpPr/>
          <p:nvPr/>
        </p:nvSpPr>
        <p:spPr>
          <a:xfrm>
            <a:off x="4742023" y="3956603"/>
            <a:ext cx="855502" cy="9144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200" dirty="0"/>
              <a:t>历史事件和人物</a:t>
            </a:r>
          </a:p>
        </p:txBody>
      </p:sp>
      <p:sp>
        <p:nvSpPr>
          <p:cNvPr id="17" name="矩形 16"/>
          <p:cNvSpPr/>
          <p:nvPr/>
        </p:nvSpPr>
        <p:spPr>
          <a:xfrm>
            <a:off x="5683911" y="3939729"/>
            <a:ext cx="854766" cy="9144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200" dirty="0" smtClean="0">
                <a:solidFill>
                  <a:schemeClr val="tx1"/>
                </a:solidFill>
              </a:rPr>
              <a:t>少数民族语言文字</a:t>
            </a:r>
            <a:endParaRPr lang="zh-CN" altLang="en-US" sz="1200" dirty="0">
              <a:solidFill>
                <a:schemeClr val="tx1"/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8581610" y="3915189"/>
            <a:ext cx="964096" cy="9144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200" dirty="0"/>
              <a:t>文化之乡</a:t>
            </a:r>
          </a:p>
        </p:txBody>
      </p:sp>
      <p:sp>
        <p:nvSpPr>
          <p:cNvPr id="19" name="矩形 18"/>
          <p:cNvSpPr/>
          <p:nvPr/>
        </p:nvSpPr>
        <p:spPr>
          <a:xfrm>
            <a:off x="9610725" y="3906079"/>
            <a:ext cx="872574" cy="9144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200" dirty="0"/>
              <a:t>地名文化</a:t>
            </a:r>
          </a:p>
        </p:txBody>
      </p:sp>
      <p:sp>
        <p:nvSpPr>
          <p:cNvPr id="20" name="矩形 19"/>
          <p:cNvSpPr/>
          <p:nvPr/>
        </p:nvSpPr>
        <p:spPr>
          <a:xfrm>
            <a:off x="10582274" y="3896554"/>
            <a:ext cx="868433" cy="9144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200" dirty="0"/>
              <a:t>现代建筑</a:t>
            </a:r>
          </a:p>
        </p:txBody>
      </p:sp>
      <p:sp>
        <p:nvSpPr>
          <p:cNvPr id="22" name="矩形 21"/>
          <p:cNvSpPr/>
          <p:nvPr/>
        </p:nvSpPr>
        <p:spPr>
          <a:xfrm>
            <a:off x="1676400" y="3983627"/>
            <a:ext cx="1143001" cy="9144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200" dirty="0"/>
              <a:t>不可移动文物</a:t>
            </a:r>
          </a:p>
        </p:txBody>
      </p:sp>
      <p:cxnSp>
        <p:nvCxnSpPr>
          <p:cNvPr id="24" name="直接箭头连接符 23"/>
          <p:cNvCxnSpPr>
            <a:stCxn id="8" idx="2"/>
            <a:endCxn id="17" idx="0"/>
          </p:cNvCxnSpPr>
          <p:nvPr/>
        </p:nvCxnSpPr>
        <p:spPr>
          <a:xfrm>
            <a:off x="2534478" y="3084443"/>
            <a:ext cx="3576816" cy="85528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箭头连接符 27"/>
          <p:cNvCxnSpPr>
            <a:stCxn id="8" idx="2"/>
            <a:endCxn id="14" idx="0"/>
          </p:cNvCxnSpPr>
          <p:nvPr/>
        </p:nvCxnSpPr>
        <p:spPr>
          <a:xfrm>
            <a:off x="2534478" y="3084443"/>
            <a:ext cx="784517" cy="88521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箭头连接符 30"/>
          <p:cNvCxnSpPr>
            <a:stCxn id="8" idx="2"/>
            <a:endCxn id="22" idx="0"/>
          </p:cNvCxnSpPr>
          <p:nvPr/>
        </p:nvCxnSpPr>
        <p:spPr>
          <a:xfrm flipH="1">
            <a:off x="2247901" y="3084443"/>
            <a:ext cx="286577" cy="89918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箭头连接符 33"/>
          <p:cNvCxnSpPr>
            <a:stCxn id="8" idx="2"/>
            <a:endCxn id="12" idx="0"/>
          </p:cNvCxnSpPr>
          <p:nvPr/>
        </p:nvCxnSpPr>
        <p:spPr>
          <a:xfrm flipH="1">
            <a:off x="1062038" y="3084443"/>
            <a:ext cx="1472440" cy="91005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接箭头连接符 39"/>
          <p:cNvCxnSpPr>
            <a:stCxn id="8" idx="2"/>
            <a:endCxn id="16" idx="0"/>
          </p:cNvCxnSpPr>
          <p:nvPr/>
        </p:nvCxnSpPr>
        <p:spPr>
          <a:xfrm>
            <a:off x="2534478" y="3084443"/>
            <a:ext cx="2635296" cy="87216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接箭头连接符 42"/>
          <p:cNvCxnSpPr>
            <a:stCxn id="8" idx="2"/>
            <a:endCxn id="15" idx="0"/>
          </p:cNvCxnSpPr>
          <p:nvPr/>
        </p:nvCxnSpPr>
        <p:spPr>
          <a:xfrm>
            <a:off x="2534478" y="3084443"/>
            <a:ext cx="1717123" cy="87392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接箭头连接符 45"/>
          <p:cNvCxnSpPr>
            <a:stCxn id="9" idx="2"/>
            <a:endCxn id="18" idx="0"/>
          </p:cNvCxnSpPr>
          <p:nvPr/>
        </p:nvCxnSpPr>
        <p:spPr>
          <a:xfrm>
            <a:off x="7243969" y="3077817"/>
            <a:ext cx="1819689" cy="83737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直接箭头连接符 48"/>
          <p:cNvCxnSpPr>
            <a:stCxn id="9" idx="2"/>
            <a:endCxn id="19" idx="0"/>
          </p:cNvCxnSpPr>
          <p:nvPr/>
        </p:nvCxnSpPr>
        <p:spPr>
          <a:xfrm>
            <a:off x="7243969" y="3077817"/>
            <a:ext cx="2803043" cy="82826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直接箭头连接符 51"/>
          <p:cNvCxnSpPr>
            <a:stCxn id="9" idx="2"/>
            <a:endCxn id="20" idx="0"/>
          </p:cNvCxnSpPr>
          <p:nvPr/>
        </p:nvCxnSpPr>
        <p:spPr>
          <a:xfrm>
            <a:off x="7243969" y="3077817"/>
            <a:ext cx="3772522" cy="81873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直接箭头连接符 65"/>
          <p:cNvCxnSpPr>
            <a:stCxn id="6" idx="2"/>
            <a:endCxn id="11" idx="0"/>
          </p:cNvCxnSpPr>
          <p:nvPr/>
        </p:nvCxnSpPr>
        <p:spPr>
          <a:xfrm>
            <a:off x="5829300" y="1441173"/>
            <a:ext cx="3699013" cy="69905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直接箭头连接符 67"/>
          <p:cNvCxnSpPr>
            <a:stCxn id="6" idx="2"/>
            <a:endCxn id="9" idx="0"/>
          </p:cNvCxnSpPr>
          <p:nvPr/>
        </p:nvCxnSpPr>
        <p:spPr>
          <a:xfrm>
            <a:off x="5829300" y="1441173"/>
            <a:ext cx="1414669" cy="72224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直接箭头连接符 71"/>
          <p:cNvCxnSpPr>
            <a:stCxn id="6" idx="2"/>
            <a:endCxn id="8" idx="0"/>
          </p:cNvCxnSpPr>
          <p:nvPr/>
        </p:nvCxnSpPr>
        <p:spPr>
          <a:xfrm flipH="1">
            <a:off x="2534478" y="1441173"/>
            <a:ext cx="3294822" cy="72887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直接箭头连接符 74"/>
          <p:cNvCxnSpPr>
            <a:stCxn id="6" idx="2"/>
            <a:endCxn id="7" idx="0"/>
          </p:cNvCxnSpPr>
          <p:nvPr/>
        </p:nvCxnSpPr>
        <p:spPr>
          <a:xfrm flipH="1">
            <a:off x="4929811" y="1441173"/>
            <a:ext cx="899489" cy="72555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矩形 90"/>
          <p:cNvSpPr/>
          <p:nvPr/>
        </p:nvSpPr>
        <p:spPr>
          <a:xfrm>
            <a:off x="7511912" y="3928440"/>
            <a:ext cx="964096" cy="9144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200" dirty="0"/>
              <a:t>博物馆</a:t>
            </a:r>
          </a:p>
        </p:txBody>
      </p:sp>
      <p:cxnSp>
        <p:nvCxnSpPr>
          <p:cNvPr id="100" name="直接箭头连接符 99"/>
          <p:cNvCxnSpPr>
            <a:stCxn id="7" idx="2"/>
            <a:endCxn id="91" idx="0"/>
          </p:cNvCxnSpPr>
          <p:nvPr/>
        </p:nvCxnSpPr>
        <p:spPr>
          <a:xfrm>
            <a:off x="4929811" y="3081131"/>
            <a:ext cx="3064149" cy="84730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矩形 32">
            <a:extLst>
              <a:ext uri="{FF2B5EF4-FFF2-40B4-BE49-F238E27FC236}">
                <a16:creationId xmlns="" xmlns:a16="http://schemas.microsoft.com/office/drawing/2014/main" id="{7FCCB8B0-93FA-4F34-93EB-73824C62A01C}"/>
              </a:ext>
            </a:extLst>
          </p:cNvPr>
          <p:cNvSpPr/>
          <p:nvPr/>
        </p:nvSpPr>
        <p:spPr>
          <a:xfrm>
            <a:off x="6589980" y="3931584"/>
            <a:ext cx="854766" cy="9144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200" dirty="0">
                <a:solidFill>
                  <a:schemeClr val="tx1"/>
                </a:solidFill>
              </a:rPr>
              <a:t>宗教文化</a:t>
            </a:r>
          </a:p>
        </p:txBody>
      </p:sp>
      <p:cxnSp>
        <p:nvCxnSpPr>
          <p:cNvPr id="35" name="直接箭头连接符 34">
            <a:extLst>
              <a:ext uri="{FF2B5EF4-FFF2-40B4-BE49-F238E27FC236}">
                <a16:creationId xmlns="" xmlns:a16="http://schemas.microsoft.com/office/drawing/2014/main" id="{D6DE3239-E68F-459F-B102-12927AB43055}"/>
              </a:ext>
            </a:extLst>
          </p:cNvPr>
          <p:cNvCxnSpPr>
            <a:cxnSpLocks/>
            <a:stCxn id="8" idx="2"/>
            <a:endCxn id="33" idx="0"/>
          </p:cNvCxnSpPr>
          <p:nvPr/>
        </p:nvCxnSpPr>
        <p:spPr>
          <a:xfrm>
            <a:off x="2534478" y="3084443"/>
            <a:ext cx="4482885" cy="84714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2623930" y="1441173"/>
            <a:ext cx="6410739" cy="91440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dirty="0">
                <a:solidFill>
                  <a:schemeClr val="tx1"/>
                </a:solidFill>
              </a:rPr>
              <a:t>表演和庆祝活动</a:t>
            </a:r>
          </a:p>
        </p:txBody>
      </p:sp>
      <p:sp>
        <p:nvSpPr>
          <p:cNvPr id="16" name="矩形 15"/>
          <p:cNvSpPr/>
          <p:nvPr/>
        </p:nvSpPr>
        <p:spPr>
          <a:xfrm>
            <a:off x="7182264" y="3838161"/>
            <a:ext cx="2471532" cy="9144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200" dirty="0" smtClean="0"/>
              <a:t>节庆（会）</a:t>
            </a:r>
            <a:endParaRPr lang="zh-CN" altLang="en-US" sz="1200" dirty="0"/>
          </a:p>
        </p:txBody>
      </p:sp>
      <p:sp>
        <p:nvSpPr>
          <p:cNvPr id="59" name="矩形 58"/>
          <p:cNvSpPr/>
          <p:nvPr/>
        </p:nvSpPr>
        <p:spPr>
          <a:xfrm>
            <a:off x="2008944" y="3809586"/>
            <a:ext cx="2471532" cy="9144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200" dirty="0"/>
              <a:t>表演艺术</a:t>
            </a:r>
          </a:p>
        </p:txBody>
      </p:sp>
      <p:cxnSp>
        <p:nvCxnSpPr>
          <p:cNvPr id="64" name="直接箭头连接符 63"/>
          <p:cNvCxnSpPr>
            <a:stCxn id="6" idx="2"/>
            <a:endCxn id="16" idx="0"/>
          </p:cNvCxnSpPr>
          <p:nvPr/>
        </p:nvCxnSpPr>
        <p:spPr>
          <a:xfrm>
            <a:off x="5829300" y="2355573"/>
            <a:ext cx="2588730" cy="1482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直接箭头连接符 68"/>
          <p:cNvCxnSpPr>
            <a:stCxn id="6" idx="2"/>
            <a:endCxn id="59" idx="0"/>
          </p:cNvCxnSpPr>
          <p:nvPr/>
        </p:nvCxnSpPr>
        <p:spPr>
          <a:xfrm flipH="1">
            <a:off x="3244710" y="2355573"/>
            <a:ext cx="2584590" cy="145401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>
            <a:extLst>
              <a:ext uri="{FF2B5EF4-FFF2-40B4-BE49-F238E27FC236}">
                <a16:creationId xmlns="" xmlns:a16="http://schemas.microsoft.com/office/drawing/2014/main" id="{DC50077B-722E-4FEB-A5F5-E016810C5731}"/>
              </a:ext>
            </a:extLst>
          </p:cNvPr>
          <p:cNvSpPr/>
          <p:nvPr/>
        </p:nvSpPr>
        <p:spPr>
          <a:xfrm>
            <a:off x="4608028" y="3828636"/>
            <a:ext cx="2471532" cy="9144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200" dirty="0"/>
              <a:t>音乐</a:t>
            </a:r>
          </a:p>
        </p:txBody>
      </p:sp>
      <p:cxnSp>
        <p:nvCxnSpPr>
          <p:cNvPr id="10" name="直接箭头连接符 9">
            <a:extLst>
              <a:ext uri="{FF2B5EF4-FFF2-40B4-BE49-F238E27FC236}">
                <a16:creationId xmlns="" xmlns:a16="http://schemas.microsoft.com/office/drawing/2014/main" id="{C173B561-B7CF-42A1-A994-0C29E78839F8}"/>
              </a:ext>
            </a:extLst>
          </p:cNvPr>
          <p:cNvCxnSpPr>
            <a:cxnSpLocks/>
            <a:stCxn id="6" idx="2"/>
            <a:endCxn id="7" idx="0"/>
          </p:cNvCxnSpPr>
          <p:nvPr/>
        </p:nvCxnSpPr>
        <p:spPr>
          <a:xfrm>
            <a:off x="5829300" y="2355573"/>
            <a:ext cx="14494" cy="147306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2643809" y="1451112"/>
            <a:ext cx="6410739" cy="91440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dirty="0">
                <a:solidFill>
                  <a:schemeClr val="tx1"/>
                </a:solidFill>
              </a:rPr>
              <a:t>视觉艺术和手工艺</a:t>
            </a:r>
          </a:p>
        </p:txBody>
      </p:sp>
      <p:sp>
        <p:nvSpPr>
          <p:cNvPr id="20" name="矩形 19"/>
          <p:cNvSpPr/>
          <p:nvPr/>
        </p:nvSpPr>
        <p:spPr>
          <a:xfrm>
            <a:off x="6429376" y="4148024"/>
            <a:ext cx="1381124" cy="9144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altLang="zh-CN" sz="1200" spc="-120" dirty="0" smtClean="0">
              <a:solidFill>
                <a:schemeClr val="tx1"/>
              </a:solidFill>
            </a:endParaRPr>
          </a:p>
          <a:p>
            <a:pPr algn="ctr"/>
            <a:r>
              <a:rPr lang="zh-CN" altLang="en-US" sz="1200" dirty="0" smtClean="0"/>
              <a:t>删除</a:t>
            </a:r>
            <a:endParaRPr lang="zh-CN" altLang="en-US" sz="1200" dirty="0"/>
          </a:p>
        </p:txBody>
      </p:sp>
      <p:cxnSp>
        <p:nvCxnSpPr>
          <p:cNvPr id="72" name="直接箭头连接符 71"/>
          <p:cNvCxnSpPr>
            <a:stCxn id="6" idx="2"/>
            <a:endCxn id="81" idx="0"/>
          </p:cNvCxnSpPr>
          <p:nvPr/>
        </p:nvCxnSpPr>
        <p:spPr>
          <a:xfrm>
            <a:off x="5849179" y="2365512"/>
            <a:ext cx="2870958" cy="176616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直接箭头连接符 74"/>
          <p:cNvCxnSpPr>
            <a:stCxn id="6" idx="2"/>
            <a:endCxn id="20" idx="0"/>
          </p:cNvCxnSpPr>
          <p:nvPr/>
        </p:nvCxnSpPr>
        <p:spPr>
          <a:xfrm>
            <a:off x="5849179" y="2365512"/>
            <a:ext cx="1270759" cy="178251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矩形 80"/>
          <p:cNvSpPr/>
          <p:nvPr/>
        </p:nvSpPr>
        <p:spPr>
          <a:xfrm>
            <a:off x="8020049" y="4131673"/>
            <a:ext cx="1400175" cy="9144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200" spc="-120" dirty="0">
                <a:solidFill>
                  <a:schemeClr val="tx1"/>
                </a:solidFill>
              </a:rPr>
              <a:t>艺术</a:t>
            </a:r>
            <a:r>
              <a:rPr lang="zh-CN" altLang="en-US" sz="1200" spc="-120" dirty="0" smtClean="0">
                <a:solidFill>
                  <a:schemeClr val="tx1"/>
                </a:solidFill>
              </a:rPr>
              <a:t>作品</a:t>
            </a:r>
            <a:endParaRPr lang="en-US" altLang="zh-CN" sz="1200" spc="-120" dirty="0" smtClean="0">
              <a:solidFill>
                <a:schemeClr val="tx1"/>
              </a:solidFill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="" xmlns:a16="http://schemas.microsoft.com/office/drawing/2014/main" id="{A416E137-AE2F-46CF-8187-6968D4165118}"/>
              </a:ext>
            </a:extLst>
          </p:cNvPr>
          <p:cNvSpPr/>
          <p:nvPr/>
        </p:nvSpPr>
        <p:spPr>
          <a:xfrm>
            <a:off x="3762682" y="4123358"/>
            <a:ext cx="1114118" cy="9144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200" spc="-120" dirty="0">
                <a:solidFill>
                  <a:schemeClr val="tx1"/>
                </a:solidFill>
              </a:rPr>
              <a:t>摄影</a:t>
            </a:r>
            <a:endParaRPr lang="zh-CN" altLang="en-US" sz="1200" dirty="0"/>
          </a:p>
        </p:txBody>
      </p:sp>
      <p:sp>
        <p:nvSpPr>
          <p:cNvPr id="16" name="矩形 15">
            <a:extLst>
              <a:ext uri="{FF2B5EF4-FFF2-40B4-BE49-F238E27FC236}">
                <a16:creationId xmlns="" xmlns:a16="http://schemas.microsoft.com/office/drawing/2014/main" id="{9F97A56F-D597-4804-AE19-E97A292B7391}"/>
              </a:ext>
            </a:extLst>
          </p:cNvPr>
          <p:cNvSpPr/>
          <p:nvPr/>
        </p:nvSpPr>
        <p:spPr>
          <a:xfrm>
            <a:off x="5058883" y="4127147"/>
            <a:ext cx="1218092" cy="9144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200" spc="-120" dirty="0">
                <a:solidFill>
                  <a:schemeClr val="tx1"/>
                </a:solidFill>
              </a:rPr>
              <a:t>手工艺</a:t>
            </a:r>
            <a:endParaRPr lang="zh-CN" altLang="en-US" sz="1200" dirty="0"/>
          </a:p>
        </p:txBody>
      </p:sp>
      <p:sp>
        <p:nvSpPr>
          <p:cNvPr id="17" name="矩形 16">
            <a:extLst>
              <a:ext uri="{FF2B5EF4-FFF2-40B4-BE49-F238E27FC236}">
                <a16:creationId xmlns="" xmlns:a16="http://schemas.microsoft.com/office/drawing/2014/main" id="{2325AEE7-7F67-44F9-BA04-48AA59F07284}"/>
              </a:ext>
            </a:extLst>
          </p:cNvPr>
          <p:cNvSpPr/>
          <p:nvPr/>
        </p:nvSpPr>
        <p:spPr>
          <a:xfrm>
            <a:off x="2433862" y="4129508"/>
            <a:ext cx="1185637" cy="9144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200" spc="-120" dirty="0">
                <a:solidFill>
                  <a:schemeClr val="tx1"/>
                </a:solidFill>
              </a:rPr>
              <a:t>美术</a:t>
            </a:r>
            <a:endParaRPr lang="zh-CN" altLang="en-US" sz="1200" dirty="0"/>
          </a:p>
        </p:txBody>
      </p:sp>
      <p:cxnSp>
        <p:nvCxnSpPr>
          <p:cNvPr id="18" name="直接箭头连接符 17">
            <a:extLst>
              <a:ext uri="{FF2B5EF4-FFF2-40B4-BE49-F238E27FC236}">
                <a16:creationId xmlns="" xmlns:a16="http://schemas.microsoft.com/office/drawing/2014/main" id="{7821A02F-ECFE-412C-B35B-DF542B5C63E1}"/>
              </a:ext>
            </a:extLst>
          </p:cNvPr>
          <p:cNvCxnSpPr>
            <a:cxnSpLocks/>
            <a:stCxn id="6" idx="2"/>
            <a:endCxn id="17" idx="0"/>
          </p:cNvCxnSpPr>
          <p:nvPr/>
        </p:nvCxnSpPr>
        <p:spPr>
          <a:xfrm flipH="1">
            <a:off x="3026681" y="2365512"/>
            <a:ext cx="2822498" cy="176399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箭头连接符 22">
            <a:extLst>
              <a:ext uri="{FF2B5EF4-FFF2-40B4-BE49-F238E27FC236}">
                <a16:creationId xmlns="" xmlns:a16="http://schemas.microsoft.com/office/drawing/2014/main" id="{F0E73E11-A04F-44F1-8B55-EB625BD2EDA8}"/>
              </a:ext>
            </a:extLst>
          </p:cNvPr>
          <p:cNvCxnSpPr>
            <a:cxnSpLocks/>
            <a:stCxn id="6" idx="2"/>
            <a:endCxn id="15" idx="0"/>
          </p:cNvCxnSpPr>
          <p:nvPr/>
        </p:nvCxnSpPr>
        <p:spPr>
          <a:xfrm flipH="1">
            <a:off x="4319741" y="2365512"/>
            <a:ext cx="1529438" cy="175784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箭头连接符 23">
            <a:extLst>
              <a:ext uri="{FF2B5EF4-FFF2-40B4-BE49-F238E27FC236}">
                <a16:creationId xmlns="" xmlns:a16="http://schemas.microsoft.com/office/drawing/2014/main" id="{DB2CDE64-AE6F-4D1F-BAFA-E11681358E69}"/>
              </a:ext>
            </a:extLst>
          </p:cNvPr>
          <p:cNvCxnSpPr>
            <a:cxnSpLocks/>
            <a:stCxn id="6" idx="2"/>
            <a:endCxn id="16" idx="0"/>
          </p:cNvCxnSpPr>
          <p:nvPr/>
        </p:nvCxnSpPr>
        <p:spPr>
          <a:xfrm flipH="1">
            <a:off x="5667929" y="2365512"/>
            <a:ext cx="181250" cy="176163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2743200" y="1401416"/>
            <a:ext cx="6410739" cy="91440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dirty="0">
                <a:solidFill>
                  <a:schemeClr val="tx1"/>
                </a:solidFill>
              </a:rPr>
              <a:t>书籍和报刊</a:t>
            </a:r>
          </a:p>
        </p:txBody>
      </p:sp>
      <p:sp>
        <p:nvSpPr>
          <p:cNvPr id="7" name="矩形 6"/>
          <p:cNvSpPr/>
          <p:nvPr/>
        </p:nvSpPr>
        <p:spPr>
          <a:xfrm>
            <a:off x="5836603" y="3643613"/>
            <a:ext cx="1647931" cy="9144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社科研究成果</a:t>
            </a:r>
          </a:p>
        </p:txBody>
      </p:sp>
      <p:sp>
        <p:nvSpPr>
          <p:cNvPr id="8" name="矩形 7"/>
          <p:cNvSpPr/>
          <p:nvPr/>
        </p:nvSpPr>
        <p:spPr>
          <a:xfrm>
            <a:off x="4350885" y="3659563"/>
            <a:ext cx="1361293" cy="9144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solidFill>
                  <a:schemeClr val="tx1"/>
                </a:solidFill>
              </a:rPr>
              <a:t>文学作品</a:t>
            </a:r>
          </a:p>
        </p:txBody>
      </p:sp>
      <p:sp>
        <p:nvSpPr>
          <p:cNvPr id="9" name="矩形 8"/>
          <p:cNvSpPr/>
          <p:nvPr/>
        </p:nvSpPr>
        <p:spPr>
          <a:xfrm>
            <a:off x="7597178" y="3632324"/>
            <a:ext cx="1140422" cy="9144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solidFill>
                  <a:schemeClr val="tx1"/>
                </a:solidFill>
              </a:rPr>
              <a:t>图书馆</a:t>
            </a:r>
          </a:p>
        </p:txBody>
      </p:sp>
      <p:sp>
        <p:nvSpPr>
          <p:cNvPr id="11" name="矩形 10"/>
          <p:cNvSpPr/>
          <p:nvPr/>
        </p:nvSpPr>
        <p:spPr>
          <a:xfrm>
            <a:off x="8806069" y="3627785"/>
            <a:ext cx="1534553" cy="9144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图书博览会</a:t>
            </a:r>
          </a:p>
        </p:txBody>
      </p:sp>
      <p:cxnSp>
        <p:nvCxnSpPr>
          <p:cNvPr id="66" name="直接箭头连接符 65"/>
          <p:cNvCxnSpPr>
            <a:stCxn id="6" idx="2"/>
            <a:endCxn id="11" idx="0"/>
          </p:cNvCxnSpPr>
          <p:nvPr/>
        </p:nvCxnSpPr>
        <p:spPr>
          <a:xfrm>
            <a:off x="5948570" y="2315816"/>
            <a:ext cx="3624776" cy="131196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直接箭头连接符 67"/>
          <p:cNvCxnSpPr>
            <a:stCxn id="6" idx="2"/>
            <a:endCxn id="9" idx="0"/>
          </p:cNvCxnSpPr>
          <p:nvPr/>
        </p:nvCxnSpPr>
        <p:spPr>
          <a:xfrm>
            <a:off x="5948570" y="2315816"/>
            <a:ext cx="2218819" cy="131650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直接箭头连接符 71"/>
          <p:cNvCxnSpPr>
            <a:stCxn id="6" idx="2"/>
            <a:endCxn id="8" idx="0"/>
          </p:cNvCxnSpPr>
          <p:nvPr/>
        </p:nvCxnSpPr>
        <p:spPr>
          <a:xfrm flipH="1">
            <a:off x="5031532" y="2315816"/>
            <a:ext cx="917038" cy="134374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直接箭头连接符 74"/>
          <p:cNvCxnSpPr>
            <a:stCxn id="6" idx="2"/>
            <a:endCxn id="7" idx="0"/>
          </p:cNvCxnSpPr>
          <p:nvPr/>
        </p:nvCxnSpPr>
        <p:spPr>
          <a:xfrm>
            <a:off x="5948570" y="2315816"/>
            <a:ext cx="711999" cy="132779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箭头连接符 11">
            <a:extLst>
              <a:ext uri="{FF2B5EF4-FFF2-40B4-BE49-F238E27FC236}">
                <a16:creationId xmlns="" xmlns:a16="http://schemas.microsoft.com/office/drawing/2014/main" id="{6AF63505-B21B-4FFB-A4C8-56F6543AB630}"/>
              </a:ext>
            </a:extLst>
          </p:cNvPr>
          <p:cNvCxnSpPr>
            <a:cxnSpLocks/>
            <a:stCxn id="6" idx="2"/>
            <a:endCxn id="14" idx="0"/>
          </p:cNvCxnSpPr>
          <p:nvPr/>
        </p:nvCxnSpPr>
        <p:spPr>
          <a:xfrm flipH="1">
            <a:off x="3595683" y="2315816"/>
            <a:ext cx="2352887" cy="135105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矩形 12">
            <a:extLst>
              <a:ext uri="{FF2B5EF4-FFF2-40B4-BE49-F238E27FC236}">
                <a16:creationId xmlns="" xmlns:a16="http://schemas.microsoft.com/office/drawing/2014/main" id="{C0A222FF-D54B-4C53-849C-CBAECFD82868}"/>
              </a:ext>
            </a:extLst>
          </p:cNvPr>
          <p:cNvSpPr/>
          <p:nvPr/>
        </p:nvSpPr>
        <p:spPr>
          <a:xfrm>
            <a:off x="1343378" y="3667046"/>
            <a:ext cx="1467898" cy="9144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报纸和杂志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="" xmlns:a16="http://schemas.microsoft.com/office/drawing/2014/main" id="{0ED46232-BBCF-4C49-A3DF-4F3C5B07E7A2}"/>
              </a:ext>
            </a:extLst>
          </p:cNvPr>
          <p:cNvSpPr/>
          <p:nvPr/>
        </p:nvSpPr>
        <p:spPr>
          <a:xfrm>
            <a:off x="2901244" y="3666873"/>
            <a:ext cx="1388877" cy="9144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其他印刷品</a:t>
            </a:r>
          </a:p>
        </p:txBody>
      </p:sp>
      <p:cxnSp>
        <p:nvCxnSpPr>
          <p:cNvPr id="15" name="直接箭头连接符 14">
            <a:extLst>
              <a:ext uri="{FF2B5EF4-FFF2-40B4-BE49-F238E27FC236}">
                <a16:creationId xmlns="" xmlns:a16="http://schemas.microsoft.com/office/drawing/2014/main" id="{A2C561B6-3D98-4781-897E-1A12C751DE24}"/>
              </a:ext>
            </a:extLst>
          </p:cNvPr>
          <p:cNvCxnSpPr>
            <a:cxnSpLocks/>
            <a:stCxn id="6" idx="2"/>
            <a:endCxn id="13" idx="0"/>
          </p:cNvCxnSpPr>
          <p:nvPr/>
        </p:nvCxnSpPr>
        <p:spPr>
          <a:xfrm flipH="1">
            <a:off x="2077327" y="2315816"/>
            <a:ext cx="3871243" cy="135123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2763079" y="626164"/>
            <a:ext cx="6410739" cy="91440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dirty="0">
                <a:solidFill>
                  <a:schemeClr val="tx1"/>
                </a:solidFill>
              </a:rPr>
              <a:t>音像和交互媒体</a:t>
            </a:r>
          </a:p>
        </p:txBody>
      </p:sp>
      <p:sp>
        <p:nvSpPr>
          <p:cNvPr id="7" name="矩形 6"/>
          <p:cNvSpPr/>
          <p:nvPr/>
        </p:nvSpPr>
        <p:spPr>
          <a:xfrm>
            <a:off x="3573531" y="4899993"/>
            <a:ext cx="2385393" cy="9144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dirty="0" smtClean="0"/>
              <a:t>删除</a:t>
            </a:r>
            <a:endParaRPr lang="zh-CN" altLang="en-US" dirty="0"/>
          </a:p>
        </p:txBody>
      </p:sp>
      <p:sp>
        <p:nvSpPr>
          <p:cNvPr id="9" name="矩形 8"/>
          <p:cNvSpPr/>
          <p:nvPr/>
        </p:nvSpPr>
        <p:spPr>
          <a:xfrm>
            <a:off x="6337851" y="4916556"/>
            <a:ext cx="2249558" cy="9144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dirty="0" smtClean="0"/>
              <a:t>删除</a:t>
            </a:r>
            <a:endParaRPr lang="zh-CN" altLang="en-US" dirty="0"/>
          </a:p>
        </p:txBody>
      </p:sp>
      <p:sp>
        <p:nvSpPr>
          <p:cNvPr id="11" name="矩形 10"/>
          <p:cNvSpPr/>
          <p:nvPr/>
        </p:nvSpPr>
        <p:spPr>
          <a:xfrm>
            <a:off x="9173818" y="4923181"/>
            <a:ext cx="1762539" cy="9144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dirty="0" smtClean="0"/>
              <a:t>删除</a:t>
            </a:r>
            <a:endParaRPr lang="zh-CN" altLang="en-US" dirty="0"/>
          </a:p>
        </p:txBody>
      </p:sp>
      <p:cxnSp>
        <p:nvCxnSpPr>
          <p:cNvPr id="66" name="直接箭头连接符 65"/>
          <p:cNvCxnSpPr>
            <a:stCxn id="22" idx="2"/>
            <a:endCxn id="11" idx="0"/>
          </p:cNvCxnSpPr>
          <p:nvPr/>
        </p:nvCxnSpPr>
        <p:spPr>
          <a:xfrm>
            <a:off x="7518953" y="3554896"/>
            <a:ext cx="2536135" cy="136828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直接箭头连接符 67"/>
          <p:cNvCxnSpPr>
            <a:stCxn id="22" idx="2"/>
            <a:endCxn id="9" idx="0"/>
          </p:cNvCxnSpPr>
          <p:nvPr/>
        </p:nvCxnSpPr>
        <p:spPr>
          <a:xfrm flipH="1">
            <a:off x="7462630" y="3554896"/>
            <a:ext cx="56323" cy="136166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直接箭头连接符 74"/>
          <p:cNvCxnSpPr>
            <a:stCxn id="21" idx="2"/>
            <a:endCxn id="7" idx="0"/>
          </p:cNvCxnSpPr>
          <p:nvPr/>
        </p:nvCxnSpPr>
        <p:spPr>
          <a:xfrm>
            <a:off x="4760843" y="3541644"/>
            <a:ext cx="5385" cy="135834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矩形 15"/>
          <p:cNvSpPr/>
          <p:nvPr/>
        </p:nvSpPr>
        <p:spPr>
          <a:xfrm>
            <a:off x="1013791" y="2633870"/>
            <a:ext cx="2216426" cy="9144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电影和视频</a:t>
            </a:r>
          </a:p>
        </p:txBody>
      </p:sp>
      <p:sp>
        <p:nvSpPr>
          <p:cNvPr id="21" name="矩形 20"/>
          <p:cNvSpPr/>
          <p:nvPr/>
        </p:nvSpPr>
        <p:spPr>
          <a:xfrm>
            <a:off x="3617843" y="2627244"/>
            <a:ext cx="2286000" cy="9144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电视和广播</a:t>
            </a:r>
            <a:endParaRPr lang="en-US" altLang="zh-CN" dirty="0"/>
          </a:p>
          <a:p>
            <a:pPr algn="ctr"/>
            <a:r>
              <a:rPr lang="zh-CN" altLang="en-US" dirty="0"/>
              <a:t>（包括互联网直播）</a:t>
            </a:r>
          </a:p>
        </p:txBody>
      </p:sp>
      <p:sp>
        <p:nvSpPr>
          <p:cNvPr id="22" name="矩形 21"/>
          <p:cNvSpPr/>
          <p:nvPr/>
        </p:nvSpPr>
        <p:spPr>
          <a:xfrm>
            <a:off x="6341166" y="2640496"/>
            <a:ext cx="2355574" cy="9144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互联网在线播放</a:t>
            </a:r>
          </a:p>
        </p:txBody>
      </p:sp>
      <p:sp>
        <p:nvSpPr>
          <p:cNvPr id="23" name="矩形 22"/>
          <p:cNvSpPr/>
          <p:nvPr/>
        </p:nvSpPr>
        <p:spPr>
          <a:xfrm>
            <a:off x="9094305" y="2653748"/>
            <a:ext cx="1838738" cy="9144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电子游戏</a:t>
            </a:r>
            <a:endParaRPr lang="en-US" altLang="zh-CN" dirty="0"/>
          </a:p>
          <a:p>
            <a:pPr algn="ctr"/>
            <a:r>
              <a:rPr lang="zh-CN" altLang="en-US" dirty="0"/>
              <a:t>（包括网络游戏）</a:t>
            </a:r>
          </a:p>
        </p:txBody>
      </p:sp>
      <p:cxnSp>
        <p:nvCxnSpPr>
          <p:cNvPr id="32" name="直接箭头连接符 31"/>
          <p:cNvCxnSpPr>
            <a:stCxn id="6" idx="2"/>
            <a:endCxn id="22" idx="0"/>
          </p:cNvCxnSpPr>
          <p:nvPr/>
        </p:nvCxnSpPr>
        <p:spPr>
          <a:xfrm>
            <a:off x="5968449" y="1540564"/>
            <a:ext cx="1550504" cy="10999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箭头连接符 34"/>
          <p:cNvCxnSpPr>
            <a:stCxn id="6" idx="2"/>
            <a:endCxn id="21" idx="0"/>
          </p:cNvCxnSpPr>
          <p:nvPr/>
        </p:nvCxnSpPr>
        <p:spPr>
          <a:xfrm flipH="1">
            <a:off x="4760843" y="1540564"/>
            <a:ext cx="1207606" cy="108668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接箭头连接符 38"/>
          <p:cNvCxnSpPr>
            <a:stCxn id="6" idx="2"/>
            <a:endCxn id="23" idx="0"/>
          </p:cNvCxnSpPr>
          <p:nvPr/>
        </p:nvCxnSpPr>
        <p:spPr>
          <a:xfrm>
            <a:off x="5968449" y="1540564"/>
            <a:ext cx="4045225" cy="111318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接箭头连接符 40"/>
          <p:cNvCxnSpPr>
            <a:stCxn id="6" idx="2"/>
            <a:endCxn id="16" idx="0"/>
          </p:cNvCxnSpPr>
          <p:nvPr/>
        </p:nvCxnSpPr>
        <p:spPr>
          <a:xfrm flipH="1">
            <a:off x="2122004" y="1540564"/>
            <a:ext cx="3846445" cy="109330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4194313" y="1401416"/>
            <a:ext cx="3518452" cy="91440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dirty="0">
                <a:solidFill>
                  <a:schemeClr val="tx1"/>
                </a:solidFill>
              </a:rPr>
              <a:t>设计和创意服务</a:t>
            </a:r>
          </a:p>
        </p:txBody>
      </p:sp>
      <p:sp>
        <p:nvSpPr>
          <p:cNvPr id="2" name="矩形 1">
            <a:extLst>
              <a:ext uri="{FF2B5EF4-FFF2-40B4-BE49-F238E27FC236}">
                <a16:creationId xmlns="" xmlns:a16="http://schemas.microsoft.com/office/drawing/2014/main" id="{FBE933D0-7546-4471-8FE0-8A0DC0232B32}"/>
              </a:ext>
            </a:extLst>
          </p:cNvPr>
          <p:cNvSpPr/>
          <p:nvPr/>
        </p:nvSpPr>
        <p:spPr>
          <a:xfrm>
            <a:off x="2348017" y="3766262"/>
            <a:ext cx="1404833" cy="86641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dirty="0" smtClean="0"/>
              <a:t>广告服务</a:t>
            </a:r>
            <a:endParaRPr lang="zh-CN" altLang="en-US" dirty="0"/>
          </a:p>
        </p:txBody>
      </p:sp>
      <p:sp>
        <p:nvSpPr>
          <p:cNvPr id="7" name="矩形 6">
            <a:extLst>
              <a:ext uri="{FF2B5EF4-FFF2-40B4-BE49-F238E27FC236}">
                <a16:creationId xmlns="" xmlns:a16="http://schemas.microsoft.com/office/drawing/2014/main" id="{74A92C3C-9BC7-481A-920A-D547C76398C0}"/>
              </a:ext>
            </a:extLst>
          </p:cNvPr>
          <p:cNvSpPr/>
          <p:nvPr/>
        </p:nvSpPr>
        <p:spPr>
          <a:xfrm>
            <a:off x="3962400" y="3762323"/>
            <a:ext cx="1703211" cy="87092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dirty="0" smtClean="0"/>
              <a:t>文化软件服务</a:t>
            </a:r>
            <a:endParaRPr lang="zh-CN" altLang="en-US" dirty="0"/>
          </a:p>
        </p:txBody>
      </p:sp>
      <p:sp>
        <p:nvSpPr>
          <p:cNvPr id="8" name="矩形 7">
            <a:extLst>
              <a:ext uri="{FF2B5EF4-FFF2-40B4-BE49-F238E27FC236}">
                <a16:creationId xmlns="" xmlns:a16="http://schemas.microsoft.com/office/drawing/2014/main" id="{F4FD9992-3124-43C8-BEBE-838CB24D6BB5}"/>
              </a:ext>
            </a:extLst>
          </p:cNvPr>
          <p:cNvSpPr/>
          <p:nvPr/>
        </p:nvSpPr>
        <p:spPr>
          <a:xfrm>
            <a:off x="5972175" y="3765265"/>
            <a:ext cx="1766919" cy="87927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dirty="0" smtClean="0"/>
              <a:t>建筑设计服务</a:t>
            </a:r>
            <a:endParaRPr lang="zh-CN" altLang="en-US" dirty="0"/>
          </a:p>
        </p:txBody>
      </p:sp>
      <p:sp>
        <p:nvSpPr>
          <p:cNvPr id="10" name="矩形 9">
            <a:extLst>
              <a:ext uri="{FF2B5EF4-FFF2-40B4-BE49-F238E27FC236}">
                <a16:creationId xmlns="" xmlns:a16="http://schemas.microsoft.com/office/drawing/2014/main" id="{09D7CFF1-AD9A-48C0-A894-BD24B574120B}"/>
              </a:ext>
            </a:extLst>
          </p:cNvPr>
          <p:cNvSpPr/>
          <p:nvPr/>
        </p:nvSpPr>
        <p:spPr>
          <a:xfrm>
            <a:off x="7972426" y="3728109"/>
            <a:ext cx="1574040" cy="90719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dirty="0" smtClean="0"/>
              <a:t>专业设计服务</a:t>
            </a:r>
            <a:endParaRPr lang="zh-CN" altLang="en-US" dirty="0"/>
          </a:p>
        </p:txBody>
      </p:sp>
      <p:cxnSp>
        <p:nvCxnSpPr>
          <p:cNvPr id="13" name="直接箭头连接符 12">
            <a:extLst>
              <a:ext uri="{FF2B5EF4-FFF2-40B4-BE49-F238E27FC236}">
                <a16:creationId xmlns="" xmlns:a16="http://schemas.microsoft.com/office/drawing/2014/main" id="{99212C0D-C529-425A-B5FB-2D78E204D59B}"/>
              </a:ext>
            </a:extLst>
          </p:cNvPr>
          <p:cNvCxnSpPr>
            <a:cxnSpLocks/>
            <a:stCxn id="6" idx="2"/>
            <a:endCxn id="2" idx="0"/>
          </p:cNvCxnSpPr>
          <p:nvPr/>
        </p:nvCxnSpPr>
        <p:spPr>
          <a:xfrm flipH="1">
            <a:off x="3050434" y="2315816"/>
            <a:ext cx="2903105" cy="145044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箭头连接符 13">
            <a:extLst>
              <a:ext uri="{FF2B5EF4-FFF2-40B4-BE49-F238E27FC236}">
                <a16:creationId xmlns="" xmlns:a16="http://schemas.microsoft.com/office/drawing/2014/main" id="{2286BBD1-8866-47D7-965D-9777B1C2F78F}"/>
              </a:ext>
            </a:extLst>
          </p:cNvPr>
          <p:cNvCxnSpPr>
            <a:cxnSpLocks/>
            <a:stCxn id="6" idx="2"/>
            <a:endCxn id="7" idx="0"/>
          </p:cNvCxnSpPr>
          <p:nvPr/>
        </p:nvCxnSpPr>
        <p:spPr>
          <a:xfrm flipH="1">
            <a:off x="4814006" y="2315816"/>
            <a:ext cx="1139533" cy="144650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箭头连接符 14">
            <a:extLst>
              <a:ext uri="{FF2B5EF4-FFF2-40B4-BE49-F238E27FC236}">
                <a16:creationId xmlns="" xmlns:a16="http://schemas.microsoft.com/office/drawing/2014/main" id="{4DAAF2BF-DE98-4BD3-9385-547243C9A90D}"/>
              </a:ext>
            </a:extLst>
          </p:cNvPr>
          <p:cNvCxnSpPr>
            <a:cxnSpLocks/>
            <a:stCxn id="6" idx="2"/>
            <a:endCxn id="8" idx="0"/>
          </p:cNvCxnSpPr>
          <p:nvPr/>
        </p:nvCxnSpPr>
        <p:spPr>
          <a:xfrm>
            <a:off x="5953539" y="2315816"/>
            <a:ext cx="902096" cy="144944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箭头连接符 15">
            <a:extLst>
              <a:ext uri="{FF2B5EF4-FFF2-40B4-BE49-F238E27FC236}">
                <a16:creationId xmlns="" xmlns:a16="http://schemas.microsoft.com/office/drawing/2014/main" id="{F71D01AE-1808-4564-9435-56EC0F57BD91}"/>
              </a:ext>
            </a:extLst>
          </p:cNvPr>
          <p:cNvCxnSpPr>
            <a:cxnSpLocks/>
            <a:stCxn id="6" idx="2"/>
            <a:endCxn id="10" idx="0"/>
          </p:cNvCxnSpPr>
          <p:nvPr/>
        </p:nvCxnSpPr>
        <p:spPr>
          <a:xfrm>
            <a:off x="5953539" y="2315816"/>
            <a:ext cx="2805907" cy="141229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2643809" y="1451112"/>
            <a:ext cx="6410739" cy="91440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dirty="0">
                <a:solidFill>
                  <a:schemeClr val="tx1"/>
                </a:solidFill>
              </a:rPr>
              <a:t>文化产业</a:t>
            </a:r>
          </a:p>
        </p:txBody>
      </p:sp>
      <p:sp>
        <p:nvSpPr>
          <p:cNvPr id="20" name="矩形 19"/>
          <p:cNvSpPr/>
          <p:nvPr/>
        </p:nvSpPr>
        <p:spPr>
          <a:xfrm>
            <a:off x="7772400" y="4174436"/>
            <a:ext cx="844827" cy="9144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altLang="zh-CN" sz="1200" spc="-120" dirty="0" smtClean="0">
              <a:solidFill>
                <a:schemeClr val="tx1"/>
              </a:solidFill>
            </a:endParaRPr>
          </a:p>
          <a:p>
            <a:pPr algn="ctr"/>
            <a:r>
              <a:rPr lang="zh-CN" altLang="en-US" sz="1200" spc="-120" dirty="0" smtClean="0">
                <a:solidFill>
                  <a:schemeClr val="tx1"/>
                </a:solidFill>
              </a:rPr>
              <a:t>工艺美术品</a:t>
            </a:r>
            <a:r>
              <a:rPr lang="zh-CN" altLang="en-US" sz="1200" spc="-120" dirty="0">
                <a:solidFill>
                  <a:schemeClr val="tx1"/>
                </a:solidFill>
              </a:rPr>
              <a:t>的生产</a:t>
            </a:r>
            <a:endParaRPr lang="en-US" altLang="zh-CN" sz="1200" spc="-120" dirty="0">
              <a:solidFill>
                <a:schemeClr val="tx1"/>
              </a:solidFill>
            </a:endParaRPr>
          </a:p>
          <a:p>
            <a:pPr algn="ctr"/>
            <a:endParaRPr lang="zh-CN" altLang="en-US" sz="1200" dirty="0"/>
          </a:p>
        </p:txBody>
      </p:sp>
      <p:sp>
        <p:nvSpPr>
          <p:cNvPr id="21" name="矩形 20"/>
          <p:cNvSpPr/>
          <p:nvPr/>
        </p:nvSpPr>
        <p:spPr>
          <a:xfrm>
            <a:off x="9909313" y="4134677"/>
            <a:ext cx="904461" cy="9144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altLang="zh-CN" sz="1200" spc="-120" dirty="0" smtClean="0">
              <a:solidFill>
                <a:schemeClr val="tx1"/>
              </a:solidFill>
            </a:endParaRPr>
          </a:p>
          <a:p>
            <a:pPr algn="ctr"/>
            <a:r>
              <a:rPr lang="zh-CN" altLang="en-US" sz="1200" spc="-120" dirty="0" smtClean="0">
                <a:solidFill>
                  <a:schemeClr val="tx1"/>
                </a:solidFill>
              </a:rPr>
              <a:t>文化用品</a:t>
            </a:r>
            <a:endParaRPr lang="en-US" altLang="zh-CN" sz="1200" spc="-120" dirty="0" smtClean="0">
              <a:solidFill>
                <a:schemeClr val="tx1"/>
              </a:solidFill>
            </a:endParaRPr>
          </a:p>
          <a:p>
            <a:pPr algn="ctr"/>
            <a:r>
              <a:rPr lang="zh-CN" altLang="en-US" sz="1200" spc="-120" dirty="0" smtClean="0">
                <a:solidFill>
                  <a:schemeClr val="tx1"/>
                </a:solidFill>
              </a:rPr>
              <a:t>的</a:t>
            </a:r>
            <a:r>
              <a:rPr lang="zh-CN" altLang="en-US" sz="1200" spc="-120" dirty="0">
                <a:solidFill>
                  <a:schemeClr val="tx1"/>
                </a:solidFill>
              </a:rPr>
              <a:t>生产</a:t>
            </a:r>
            <a:endParaRPr lang="en-US" altLang="zh-CN" sz="1200" spc="-120" dirty="0">
              <a:solidFill>
                <a:schemeClr val="tx1"/>
              </a:solidFill>
            </a:endParaRPr>
          </a:p>
          <a:p>
            <a:pPr algn="ctr"/>
            <a:endParaRPr lang="zh-CN" altLang="en-US" sz="1200" dirty="0"/>
          </a:p>
        </p:txBody>
      </p:sp>
      <p:sp>
        <p:nvSpPr>
          <p:cNvPr id="22" name="矩形 21"/>
          <p:cNvSpPr/>
          <p:nvPr/>
        </p:nvSpPr>
        <p:spPr>
          <a:xfrm>
            <a:off x="3160644" y="4214190"/>
            <a:ext cx="993913" cy="92434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zh-CN" altLang="en-US" sz="1200" spc="-120" dirty="0" smtClean="0">
                <a:solidFill>
                  <a:schemeClr val="tx1"/>
                </a:solidFill>
                <a:latin typeface="+mn-ea"/>
              </a:rPr>
              <a:t>       文化</a:t>
            </a:r>
            <a:r>
              <a:rPr lang="zh-CN" altLang="en-US" sz="1200" spc="-120" dirty="0">
                <a:solidFill>
                  <a:schemeClr val="tx1"/>
                </a:solidFill>
                <a:latin typeface="+mn-ea"/>
              </a:rPr>
              <a:t>艺</a:t>
            </a:r>
            <a:endParaRPr lang="en-US" altLang="zh-CN" sz="1200" spc="-120" dirty="0">
              <a:solidFill>
                <a:schemeClr val="tx1"/>
              </a:solidFill>
              <a:latin typeface="+mn-ea"/>
            </a:endParaRPr>
          </a:p>
          <a:p>
            <a:r>
              <a:rPr lang="en-US" altLang="zh-CN" sz="1200" spc="-120" dirty="0">
                <a:solidFill>
                  <a:schemeClr val="tx1"/>
                </a:solidFill>
                <a:latin typeface="+mn-ea"/>
              </a:rPr>
              <a:t>  </a:t>
            </a:r>
            <a:r>
              <a:rPr lang="en-US" altLang="zh-CN" sz="1200" spc="-120" dirty="0" smtClean="0">
                <a:solidFill>
                  <a:schemeClr val="tx1"/>
                </a:solidFill>
                <a:latin typeface="+mn-ea"/>
              </a:rPr>
              <a:t>    </a:t>
            </a:r>
            <a:r>
              <a:rPr lang="zh-CN" altLang="en-US" sz="1200" spc="-120" dirty="0">
                <a:solidFill>
                  <a:schemeClr val="tx1"/>
                </a:solidFill>
                <a:latin typeface="+mn-ea"/>
              </a:rPr>
              <a:t>术服务</a:t>
            </a:r>
            <a:endParaRPr lang="en-US" altLang="zh-CN" sz="1200" spc="-120" dirty="0">
              <a:solidFill>
                <a:schemeClr val="tx1"/>
              </a:solidFill>
              <a:latin typeface="+mn-ea"/>
            </a:endParaRPr>
          </a:p>
        </p:txBody>
      </p:sp>
      <p:cxnSp>
        <p:nvCxnSpPr>
          <p:cNvPr id="31" name="直接箭头连接符 30"/>
          <p:cNvCxnSpPr>
            <a:stCxn id="6" idx="2"/>
            <a:endCxn id="22" idx="0"/>
          </p:cNvCxnSpPr>
          <p:nvPr/>
        </p:nvCxnSpPr>
        <p:spPr>
          <a:xfrm flipH="1">
            <a:off x="3657601" y="2365512"/>
            <a:ext cx="2191578" cy="184867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直接箭头连接符 48"/>
          <p:cNvCxnSpPr>
            <a:stCxn id="6" idx="2"/>
            <a:endCxn id="64" idx="0"/>
          </p:cNvCxnSpPr>
          <p:nvPr/>
        </p:nvCxnSpPr>
        <p:spPr>
          <a:xfrm>
            <a:off x="5849179" y="2365512"/>
            <a:ext cx="3399182" cy="178904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直接箭头连接符 67"/>
          <p:cNvCxnSpPr>
            <a:stCxn id="6" idx="2"/>
            <a:endCxn id="21" idx="0"/>
          </p:cNvCxnSpPr>
          <p:nvPr/>
        </p:nvCxnSpPr>
        <p:spPr>
          <a:xfrm>
            <a:off x="5849179" y="2365512"/>
            <a:ext cx="4512365" cy="176916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直接箭头连接符 71"/>
          <p:cNvCxnSpPr>
            <a:stCxn id="6" idx="2"/>
            <a:endCxn id="81" idx="0"/>
          </p:cNvCxnSpPr>
          <p:nvPr/>
        </p:nvCxnSpPr>
        <p:spPr>
          <a:xfrm>
            <a:off x="5849179" y="2365512"/>
            <a:ext cx="139147" cy="181886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直接箭头连接符 74"/>
          <p:cNvCxnSpPr>
            <a:stCxn id="6" idx="2"/>
            <a:endCxn id="20" idx="0"/>
          </p:cNvCxnSpPr>
          <p:nvPr/>
        </p:nvCxnSpPr>
        <p:spPr>
          <a:xfrm>
            <a:off x="5849179" y="2365512"/>
            <a:ext cx="2345635" cy="180892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矩形 60"/>
          <p:cNvSpPr/>
          <p:nvPr/>
        </p:nvSpPr>
        <p:spPr>
          <a:xfrm>
            <a:off x="10992678" y="4128053"/>
            <a:ext cx="884582" cy="9144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200" spc="-120" dirty="0">
                <a:solidFill>
                  <a:schemeClr val="tx1"/>
                </a:solidFill>
              </a:rPr>
              <a:t>文化专用设备的生产</a:t>
            </a:r>
            <a:endParaRPr lang="zh-CN" altLang="en-US" sz="1200" dirty="0"/>
          </a:p>
        </p:txBody>
      </p:sp>
      <p:sp>
        <p:nvSpPr>
          <p:cNvPr id="64" name="矩形 63"/>
          <p:cNvSpPr/>
          <p:nvPr/>
        </p:nvSpPr>
        <p:spPr>
          <a:xfrm>
            <a:off x="8776253" y="4154558"/>
            <a:ext cx="944216" cy="9144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altLang="zh-CN" sz="1200" spc="-120" dirty="0">
              <a:solidFill>
                <a:schemeClr val="tx1"/>
              </a:solidFill>
            </a:endParaRPr>
          </a:p>
          <a:p>
            <a:r>
              <a:rPr lang="zh-CN" altLang="en-US" sz="1200" spc="-120" dirty="0">
                <a:solidFill>
                  <a:schemeClr val="tx1"/>
                </a:solidFill>
              </a:rPr>
              <a:t>文化产品生产辅助生产</a:t>
            </a:r>
            <a:endParaRPr lang="en-US" altLang="zh-CN" sz="1200" spc="-120" dirty="0">
              <a:solidFill>
                <a:schemeClr val="tx1"/>
              </a:solidFill>
            </a:endParaRPr>
          </a:p>
          <a:p>
            <a:pPr algn="ctr"/>
            <a:endParaRPr lang="zh-CN" altLang="en-US" sz="1200" dirty="0"/>
          </a:p>
        </p:txBody>
      </p:sp>
      <p:cxnSp>
        <p:nvCxnSpPr>
          <p:cNvPr id="79" name="直接箭头连接符 78"/>
          <p:cNvCxnSpPr>
            <a:stCxn id="6" idx="2"/>
            <a:endCxn id="61" idx="0"/>
          </p:cNvCxnSpPr>
          <p:nvPr/>
        </p:nvCxnSpPr>
        <p:spPr>
          <a:xfrm>
            <a:off x="5849179" y="2365512"/>
            <a:ext cx="5585790" cy="176254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矩形 80"/>
          <p:cNvSpPr/>
          <p:nvPr/>
        </p:nvSpPr>
        <p:spPr>
          <a:xfrm>
            <a:off x="5516218" y="4184376"/>
            <a:ext cx="944215" cy="9144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altLang="zh-CN" sz="1200" spc="-120" dirty="0" smtClean="0">
              <a:solidFill>
                <a:schemeClr val="tx1"/>
              </a:solidFill>
            </a:endParaRPr>
          </a:p>
          <a:p>
            <a:pPr algn="ctr"/>
            <a:r>
              <a:rPr lang="zh-CN" altLang="en-US" sz="1200" spc="-120" dirty="0" smtClean="0">
                <a:solidFill>
                  <a:schemeClr val="tx1"/>
                </a:solidFill>
              </a:rPr>
              <a:t>文化</a:t>
            </a:r>
            <a:r>
              <a:rPr lang="zh-CN" altLang="en-US" sz="1200" spc="-120" dirty="0">
                <a:solidFill>
                  <a:schemeClr val="tx1"/>
                </a:solidFill>
              </a:rPr>
              <a:t>创意和设计服务</a:t>
            </a:r>
            <a:endParaRPr lang="en-US" altLang="zh-CN" sz="1200" spc="-120" dirty="0">
              <a:solidFill>
                <a:schemeClr val="tx1"/>
              </a:solidFill>
            </a:endParaRPr>
          </a:p>
          <a:p>
            <a:pPr algn="ctr"/>
            <a:endParaRPr lang="zh-CN" altLang="en-US" sz="1200" dirty="0"/>
          </a:p>
        </p:txBody>
      </p:sp>
      <p:sp>
        <p:nvSpPr>
          <p:cNvPr id="15" name="矩形 14"/>
          <p:cNvSpPr/>
          <p:nvPr/>
        </p:nvSpPr>
        <p:spPr>
          <a:xfrm>
            <a:off x="1996109" y="4197627"/>
            <a:ext cx="944217" cy="9144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altLang="zh-CN" sz="1200" spc="-120" dirty="0" smtClean="0">
              <a:solidFill>
                <a:schemeClr val="tx1"/>
              </a:solidFill>
            </a:endParaRPr>
          </a:p>
          <a:p>
            <a:pPr algn="ctr"/>
            <a:r>
              <a:rPr lang="zh-CN" altLang="en-US" sz="1200" spc="-120" dirty="0" smtClean="0">
                <a:solidFill>
                  <a:schemeClr val="tx1"/>
                </a:solidFill>
              </a:rPr>
              <a:t>广播</a:t>
            </a:r>
            <a:r>
              <a:rPr lang="zh-CN" altLang="en-US" sz="1200" spc="-120" dirty="0">
                <a:solidFill>
                  <a:schemeClr val="tx1"/>
                </a:solidFill>
              </a:rPr>
              <a:t>电视</a:t>
            </a:r>
            <a:endParaRPr lang="en-US" altLang="zh-CN" sz="1200" spc="-120" dirty="0">
              <a:solidFill>
                <a:schemeClr val="tx1"/>
              </a:solidFill>
            </a:endParaRPr>
          </a:p>
          <a:p>
            <a:pPr algn="ctr"/>
            <a:r>
              <a:rPr lang="zh-CN" altLang="en-US" sz="1200" spc="-120" dirty="0">
                <a:solidFill>
                  <a:schemeClr val="tx1"/>
                </a:solidFill>
              </a:rPr>
              <a:t>电影服务</a:t>
            </a:r>
            <a:endParaRPr lang="en-US" altLang="zh-CN" sz="1200" spc="-120" dirty="0">
              <a:solidFill>
                <a:schemeClr val="tx1"/>
              </a:solidFill>
            </a:endParaRPr>
          </a:p>
          <a:p>
            <a:pPr algn="ctr"/>
            <a:endParaRPr lang="zh-CN" altLang="en-US" sz="1200" dirty="0"/>
          </a:p>
        </p:txBody>
      </p:sp>
      <p:sp>
        <p:nvSpPr>
          <p:cNvPr id="32" name="矩形 31"/>
          <p:cNvSpPr/>
          <p:nvPr/>
        </p:nvSpPr>
        <p:spPr>
          <a:xfrm>
            <a:off x="6659216" y="4177749"/>
            <a:ext cx="897833" cy="9144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200" dirty="0"/>
              <a:t>文化休闲娱乐服务</a:t>
            </a:r>
          </a:p>
        </p:txBody>
      </p:sp>
      <p:sp>
        <p:nvSpPr>
          <p:cNvPr id="43" name="矩形 42"/>
          <p:cNvSpPr/>
          <p:nvPr/>
        </p:nvSpPr>
        <p:spPr>
          <a:xfrm>
            <a:off x="4393096" y="4174436"/>
            <a:ext cx="884582" cy="9144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200" dirty="0"/>
              <a:t>文化信息传输服务</a:t>
            </a:r>
          </a:p>
        </p:txBody>
      </p:sp>
      <p:sp>
        <p:nvSpPr>
          <p:cNvPr id="47" name="矩形 46"/>
          <p:cNvSpPr/>
          <p:nvPr/>
        </p:nvSpPr>
        <p:spPr>
          <a:xfrm>
            <a:off x="815008" y="4194314"/>
            <a:ext cx="894521" cy="9144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altLang="zh-CN" sz="1200" spc="-120" dirty="0" smtClean="0">
              <a:solidFill>
                <a:schemeClr val="tx1"/>
              </a:solidFill>
            </a:endParaRPr>
          </a:p>
          <a:p>
            <a:pPr algn="ctr"/>
            <a:r>
              <a:rPr lang="zh-CN" altLang="en-US" sz="1200" spc="-120" dirty="0" smtClean="0">
                <a:solidFill>
                  <a:schemeClr val="tx1"/>
                </a:solidFill>
              </a:rPr>
              <a:t>新闻</a:t>
            </a:r>
            <a:r>
              <a:rPr lang="zh-CN" altLang="en-US" sz="1200" spc="-120" dirty="0">
                <a:solidFill>
                  <a:schemeClr val="tx1"/>
                </a:solidFill>
              </a:rPr>
              <a:t>出版</a:t>
            </a:r>
            <a:endParaRPr lang="en-US" altLang="zh-CN" sz="1200" spc="-120" dirty="0">
              <a:solidFill>
                <a:schemeClr val="tx1"/>
              </a:solidFill>
            </a:endParaRPr>
          </a:p>
          <a:p>
            <a:pPr algn="ctr"/>
            <a:r>
              <a:rPr lang="zh-CN" altLang="en-US" sz="1200" spc="-120" dirty="0">
                <a:solidFill>
                  <a:schemeClr val="tx1"/>
                </a:solidFill>
              </a:rPr>
              <a:t>发行服务</a:t>
            </a:r>
            <a:endParaRPr lang="en-US" altLang="zh-CN" sz="1200" spc="-120" dirty="0">
              <a:solidFill>
                <a:schemeClr val="tx1"/>
              </a:solidFill>
            </a:endParaRPr>
          </a:p>
          <a:p>
            <a:pPr algn="ctr"/>
            <a:endParaRPr lang="zh-CN" altLang="en-US" sz="1200" dirty="0"/>
          </a:p>
        </p:txBody>
      </p:sp>
      <p:cxnSp>
        <p:nvCxnSpPr>
          <p:cNvPr id="56" name="直接箭头连接符 55"/>
          <p:cNvCxnSpPr>
            <a:stCxn id="6" idx="2"/>
            <a:endCxn id="32" idx="0"/>
          </p:cNvCxnSpPr>
          <p:nvPr/>
        </p:nvCxnSpPr>
        <p:spPr>
          <a:xfrm>
            <a:off x="5849179" y="2365512"/>
            <a:ext cx="1258954" cy="181223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直接箭头连接符 57"/>
          <p:cNvCxnSpPr>
            <a:stCxn id="6" idx="2"/>
            <a:endCxn id="6" idx="2"/>
          </p:cNvCxnSpPr>
          <p:nvPr/>
        </p:nvCxnSpPr>
        <p:spPr>
          <a:xfrm>
            <a:off x="5849179" y="2365512"/>
            <a:ext cx="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直接箭头连接符 61"/>
          <p:cNvCxnSpPr>
            <a:stCxn id="6" idx="2"/>
            <a:endCxn id="43" idx="0"/>
          </p:cNvCxnSpPr>
          <p:nvPr/>
        </p:nvCxnSpPr>
        <p:spPr>
          <a:xfrm flipH="1">
            <a:off x="4835387" y="2365512"/>
            <a:ext cx="1013792" cy="180892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直接箭头连接符 65"/>
          <p:cNvCxnSpPr>
            <a:stCxn id="6" idx="2"/>
            <a:endCxn id="47" idx="0"/>
          </p:cNvCxnSpPr>
          <p:nvPr/>
        </p:nvCxnSpPr>
        <p:spPr>
          <a:xfrm flipH="1">
            <a:off x="1262269" y="2365512"/>
            <a:ext cx="4586910" cy="182880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直接箭头连接符 68"/>
          <p:cNvCxnSpPr>
            <a:stCxn id="6" idx="2"/>
            <a:endCxn id="15" idx="0"/>
          </p:cNvCxnSpPr>
          <p:nvPr/>
        </p:nvCxnSpPr>
        <p:spPr>
          <a:xfrm flipH="1">
            <a:off x="2468218" y="2365512"/>
            <a:ext cx="3380961" cy="183211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2643809" y="1451112"/>
            <a:ext cx="6410739" cy="91440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dirty="0">
                <a:solidFill>
                  <a:schemeClr val="tx1"/>
                </a:solidFill>
              </a:rPr>
              <a:t>非物质文化遗产</a:t>
            </a:r>
          </a:p>
        </p:txBody>
      </p:sp>
      <p:sp>
        <p:nvSpPr>
          <p:cNvPr id="20" name="矩形 19"/>
          <p:cNvSpPr/>
          <p:nvPr/>
        </p:nvSpPr>
        <p:spPr>
          <a:xfrm>
            <a:off x="7779441" y="4380673"/>
            <a:ext cx="795130" cy="66592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200" dirty="0" smtClean="0"/>
              <a:t>传统美术</a:t>
            </a:r>
            <a:endParaRPr lang="zh-CN" altLang="en-US" sz="1200" dirty="0"/>
          </a:p>
        </p:txBody>
      </p:sp>
      <p:sp>
        <p:nvSpPr>
          <p:cNvPr id="22" name="矩形 21"/>
          <p:cNvSpPr/>
          <p:nvPr/>
        </p:nvSpPr>
        <p:spPr>
          <a:xfrm>
            <a:off x="2695576" y="4398478"/>
            <a:ext cx="861806" cy="67834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zh-CN" altLang="en-US" sz="1200" spc="-120" dirty="0" smtClean="0">
                <a:solidFill>
                  <a:schemeClr val="tx1"/>
                </a:solidFill>
              </a:rPr>
              <a:t>传统舞蹈</a:t>
            </a:r>
            <a:endParaRPr lang="en-US" altLang="zh-CN" sz="1200" spc="-120" dirty="0">
              <a:solidFill>
                <a:schemeClr val="tx1"/>
              </a:solidFill>
            </a:endParaRPr>
          </a:p>
        </p:txBody>
      </p:sp>
      <p:cxnSp>
        <p:nvCxnSpPr>
          <p:cNvPr id="31" name="直接箭头连接符 30"/>
          <p:cNvCxnSpPr>
            <a:stCxn id="6" idx="2"/>
            <a:endCxn id="22" idx="0"/>
          </p:cNvCxnSpPr>
          <p:nvPr/>
        </p:nvCxnSpPr>
        <p:spPr>
          <a:xfrm flipH="1">
            <a:off x="3126479" y="2365512"/>
            <a:ext cx="2722700" cy="203296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直接箭头连接符 71"/>
          <p:cNvCxnSpPr>
            <a:stCxn id="6" idx="2"/>
            <a:endCxn id="81" idx="0"/>
          </p:cNvCxnSpPr>
          <p:nvPr/>
        </p:nvCxnSpPr>
        <p:spPr>
          <a:xfrm flipH="1">
            <a:off x="5130249" y="2365512"/>
            <a:ext cx="718930" cy="203421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直接箭头连接符 74"/>
          <p:cNvCxnSpPr>
            <a:stCxn id="6" idx="2"/>
            <a:endCxn id="20" idx="0"/>
          </p:cNvCxnSpPr>
          <p:nvPr/>
        </p:nvCxnSpPr>
        <p:spPr>
          <a:xfrm>
            <a:off x="5849179" y="2365512"/>
            <a:ext cx="2327827" cy="201516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矩形 80"/>
          <p:cNvSpPr/>
          <p:nvPr/>
        </p:nvSpPr>
        <p:spPr>
          <a:xfrm>
            <a:off x="4717775" y="4399723"/>
            <a:ext cx="824947" cy="64852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200" dirty="0" smtClean="0"/>
              <a:t>曲艺</a:t>
            </a:r>
            <a:endParaRPr lang="zh-CN" altLang="en-US" sz="1200" dirty="0"/>
          </a:p>
        </p:txBody>
      </p:sp>
      <p:sp>
        <p:nvSpPr>
          <p:cNvPr id="15" name="矩形 14"/>
          <p:cNvSpPr/>
          <p:nvPr/>
        </p:nvSpPr>
        <p:spPr>
          <a:xfrm>
            <a:off x="1730651" y="4420015"/>
            <a:ext cx="844825" cy="68248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200" dirty="0" smtClean="0"/>
              <a:t>传统音乐</a:t>
            </a:r>
            <a:endParaRPr lang="zh-CN" altLang="en-US" sz="1200" dirty="0"/>
          </a:p>
        </p:txBody>
      </p:sp>
      <p:sp>
        <p:nvSpPr>
          <p:cNvPr id="32" name="矩形 31"/>
          <p:cNvSpPr/>
          <p:nvPr/>
        </p:nvSpPr>
        <p:spPr>
          <a:xfrm>
            <a:off x="5631759" y="4393097"/>
            <a:ext cx="2016815" cy="67254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200" dirty="0" smtClean="0"/>
              <a:t>传统体育、游艺与杂技</a:t>
            </a:r>
            <a:endParaRPr lang="zh-CN" altLang="en-US" sz="1200" dirty="0"/>
          </a:p>
        </p:txBody>
      </p:sp>
      <p:sp>
        <p:nvSpPr>
          <p:cNvPr id="43" name="矩形 42"/>
          <p:cNvSpPr/>
          <p:nvPr/>
        </p:nvSpPr>
        <p:spPr>
          <a:xfrm>
            <a:off x="3722617" y="4397238"/>
            <a:ext cx="824947" cy="67958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200" dirty="0" smtClean="0"/>
              <a:t>传统戏剧</a:t>
            </a:r>
            <a:endParaRPr lang="zh-CN" altLang="en-US" sz="1200" dirty="0"/>
          </a:p>
        </p:txBody>
      </p:sp>
      <p:sp>
        <p:nvSpPr>
          <p:cNvPr id="47" name="矩形 46"/>
          <p:cNvSpPr/>
          <p:nvPr/>
        </p:nvSpPr>
        <p:spPr>
          <a:xfrm>
            <a:off x="762001" y="4424570"/>
            <a:ext cx="815008" cy="67130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200" dirty="0" smtClean="0"/>
              <a:t>民间文学</a:t>
            </a:r>
            <a:endParaRPr lang="zh-CN" altLang="en-US" sz="1200" dirty="0"/>
          </a:p>
        </p:txBody>
      </p:sp>
      <p:cxnSp>
        <p:nvCxnSpPr>
          <p:cNvPr id="56" name="直接箭头连接符 55"/>
          <p:cNvCxnSpPr>
            <a:stCxn id="6" idx="2"/>
            <a:endCxn id="32" idx="0"/>
          </p:cNvCxnSpPr>
          <p:nvPr/>
        </p:nvCxnSpPr>
        <p:spPr>
          <a:xfrm>
            <a:off x="5849179" y="2365512"/>
            <a:ext cx="790988" cy="202758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直接箭头连接符 57"/>
          <p:cNvCxnSpPr>
            <a:stCxn id="6" idx="2"/>
            <a:endCxn id="6" idx="2"/>
          </p:cNvCxnSpPr>
          <p:nvPr/>
        </p:nvCxnSpPr>
        <p:spPr>
          <a:xfrm>
            <a:off x="5849179" y="2365512"/>
            <a:ext cx="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直接箭头连接符 61"/>
          <p:cNvCxnSpPr>
            <a:stCxn id="6" idx="2"/>
            <a:endCxn id="43" idx="0"/>
          </p:cNvCxnSpPr>
          <p:nvPr/>
        </p:nvCxnSpPr>
        <p:spPr>
          <a:xfrm flipH="1">
            <a:off x="4135091" y="2365512"/>
            <a:ext cx="1714088" cy="203172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直接箭头连接符 65"/>
          <p:cNvCxnSpPr>
            <a:stCxn id="6" idx="2"/>
            <a:endCxn id="47" idx="0"/>
          </p:cNvCxnSpPr>
          <p:nvPr/>
        </p:nvCxnSpPr>
        <p:spPr>
          <a:xfrm flipH="1">
            <a:off x="1169505" y="2365512"/>
            <a:ext cx="4679674" cy="205905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直接箭头连接符 68"/>
          <p:cNvCxnSpPr>
            <a:stCxn id="6" idx="2"/>
            <a:endCxn id="15" idx="0"/>
          </p:cNvCxnSpPr>
          <p:nvPr/>
        </p:nvCxnSpPr>
        <p:spPr>
          <a:xfrm flipH="1">
            <a:off x="2153064" y="2365512"/>
            <a:ext cx="3696115" cy="205450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7" name="矩形 106"/>
          <p:cNvSpPr/>
          <p:nvPr/>
        </p:nvSpPr>
        <p:spPr>
          <a:xfrm>
            <a:off x="8692598" y="4374047"/>
            <a:ext cx="795130" cy="66592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200" dirty="0" smtClean="0"/>
              <a:t>传统技艺</a:t>
            </a:r>
            <a:endParaRPr lang="zh-CN" altLang="en-US" sz="1200" dirty="0"/>
          </a:p>
        </p:txBody>
      </p:sp>
      <p:sp>
        <p:nvSpPr>
          <p:cNvPr id="108" name="矩形 107"/>
          <p:cNvSpPr/>
          <p:nvPr/>
        </p:nvSpPr>
        <p:spPr>
          <a:xfrm>
            <a:off x="9614868" y="4367836"/>
            <a:ext cx="795130" cy="66592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200" dirty="0" smtClean="0"/>
              <a:t>传统医药</a:t>
            </a:r>
            <a:endParaRPr lang="zh-CN" altLang="en-US" sz="1200" dirty="0"/>
          </a:p>
        </p:txBody>
      </p:sp>
      <p:sp>
        <p:nvSpPr>
          <p:cNvPr id="109" name="矩形 108"/>
          <p:cNvSpPr/>
          <p:nvPr/>
        </p:nvSpPr>
        <p:spPr>
          <a:xfrm>
            <a:off x="10509390" y="4390198"/>
            <a:ext cx="795130" cy="66592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200" dirty="0" smtClean="0"/>
              <a:t>民俗</a:t>
            </a:r>
            <a:endParaRPr lang="zh-CN" altLang="en-US" sz="1200" dirty="0"/>
          </a:p>
        </p:txBody>
      </p:sp>
      <p:cxnSp>
        <p:nvCxnSpPr>
          <p:cNvPr id="144" name="直接箭头连接符 143"/>
          <p:cNvCxnSpPr>
            <a:stCxn id="6" idx="2"/>
            <a:endCxn id="109" idx="0"/>
          </p:cNvCxnSpPr>
          <p:nvPr/>
        </p:nvCxnSpPr>
        <p:spPr>
          <a:xfrm>
            <a:off x="5849179" y="2365512"/>
            <a:ext cx="5057776" cy="202468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7" name="直接箭头连接符 146"/>
          <p:cNvCxnSpPr>
            <a:stCxn id="6" idx="2"/>
            <a:endCxn id="108" idx="0"/>
          </p:cNvCxnSpPr>
          <p:nvPr/>
        </p:nvCxnSpPr>
        <p:spPr>
          <a:xfrm>
            <a:off x="5849179" y="2365512"/>
            <a:ext cx="4163254" cy="200232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直接箭头连接符 149"/>
          <p:cNvCxnSpPr>
            <a:endCxn id="107" idx="0"/>
          </p:cNvCxnSpPr>
          <p:nvPr/>
        </p:nvCxnSpPr>
        <p:spPr>
          <a:xfrm>
            <a:off x="5895975" y="2409825"/>
            <a:ext cx="3194188" cy="196422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267200" y="970844"/>
            <a:ext cx="4109156" cy="91440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/>
              <a:t>旅游业</a:t>
            </a:r>
            <a:endParaRPr lang="zh-CN" altLang="en-US" dirty="0"/>
          </a:p>
        </p:txBody>
      </p:sp>
      <p:sp>
        <p:nvSpPr>
          <p:cNvPr id="3" name="矩形 2"/>
          <p:cNvSpPr/>
          <p:nvPr/>
        </p:nvSpPr>
        <p:spPr>
          <a:xfrm>
            <a:off x="1444978" y="3736622"/>
            <a:ext cx="2957689" cy="9144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dirty="0" smtClean="0"/>
              <a:t>包机或包车旅行和旅游服务</a:t>
            </a:r>
            <a:endParaRPr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4651023" y="3736623"/>
            <a:ext cx="2472266" cy="9144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dirty="0" smtClean="0"/>
              <a:t>旅游地特色饮食</a:t>
            </a:r>
            <a:endParaRPr lang="zh-CN" altLang="en-US" dirty="0"/>
          </a:p>
        </p:txBody>
      </p:sp>
      <p:sp>
        <p:nvSpPr>
          <p:cNvPr id="5" name="矩形 4"/>
          <p:cNvSpPr/>
          <p:nvPr/>
        </p:nvSpPr>
        <p:spPr>
          <a:xfrm>
            <a:off x="7710310" y="3759200"/>
            <a:ext cx="1783645" cy="9144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dirty="0" smtClean="0"/>
              <a:t>文旅项目</a:t>
            </a:r>
            <a:endParaRPr lang="zh-CN" altLang="en-US" dirty="0"/>
          </a:p>
        </p:txBody>
      </p:sp>
      <p:cxnSp>
        <p:nvCxnSpPr>
          <p:cNvPr id="7" name="直接箭头连接符 6"/>
          <p:cNvCxnSpPr>
            <a:stCxn id="2" idx="2"/>
            <a:endCxn id="5" idx="0"/>
          </p:cNvCxnSpPr>
          <p:nvPr/>
        </p:nvCxnSpPr>
        <p:spPr>
          <a:xfrm>
            <a:off x="6321778" y="1885244"/>
            <a:ext cx="2280355" cy="18739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箭头连接符 9"/>
          <p:cNvCxnSpPr>
            <a:stCxn id="2" idx="2"/>
            <a:endCxn id="4" idx="0"/>
          </p:cNvCxnSpPr>
          <p:nvPr/>
        </p:nvCxnSpPr>
        <p:spPr>
          <a:xfrm flipH="1">
            <a:off x="5887156" y="1885244"/>
            <a:ext cx="434622" cy="185137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箭头连接符 12"/>
          <p:cNvCxnSpPr>
            <a:stCxn id="2" idx="2"/>
            <a:endCxn id="3" idx="0"/>
          </p:cNvCxnSpPr>
          <p:nvPr/>
        </p:nvCxnSpPr>
        <p:spPr>
          <a:xfrm flipH="1">
            <a:off x="2923823" y="1885244"/>
            <a:ext cx="3397955" cy="185137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4194313" y="1401416"/>
            <a:ext cx="3518452" cy="91440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dirty="0">
                <a:solidFill>
                  <a:schemeClr val="tx1"/>
                </a:solidFill>
              </a:rPr>
              <a:t>体育和娱乐</a:t>
            </a:r>
          </a:p>
        </p:txBody>
      </p:sp>
      <p:sp>
        <p:nvSpPr>
          <p:cNvPr id="9" name="矩形 8"/>
          <p:cNvSpPr/>
          <p:nvPr/>
        </p:nvSpPr>
        <p:spPr>
          <a:xfrm>
            <a:off x="9042400" y="3497470"/>
            <a:ext cx="2122311" cy="9144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文化休闲娱乐</a:t>
            </a:r>
            <a:r>
              <a:rPr lang="zh-CN" altLang="en-US" dirty="0" smtClean="0"/>
              <a:t>服务</a:t>
            </a:r>
            <a:endParaRPr lang="zh-CN" altLang="en-US" dirty="0"/>
          </a:p>
        </p:txBody>
      </p:sp>
      <p:cxnSp>
        <p:nvCxnSpPr>
          <p:cNvPr id="68" name="直接箭头连接符 67"/>
          <p:cNvCxnSpPr>
            <a:stCxn id="6" idx="2"/>
            <a:endCxn id="9" idx="0"/>
          </p:cNvCxnSpPr>
          <p:nvPr/>
        </p:nvCxnSpPr>
        <p:spPr>
          <a:xfrm>
            <a:off x="5953539" y="2315816"/>
            <a:ext cx="4150017" cy="118165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矩形 1">
            <a:extLst>
              <a:ext uri="{FF2B5EF4-FFF2-40B4-BE49-F238E27FC236}">
                <a16:creationId xmlns="" xmlns:a16="http://schemas.microsoft.com/office/drawing/2014/main" id="{D32278EA-DDC0-40D5-AAB9-54D6B4689FA1}"/>
              </a:ext>
            </a:extLst>
          </p:cNvPr>
          <p:cNvSpPr/>
          <p:nvPr/>
        </p:nvSpPr>
        <p:spPr>
          <a:xfrm>
            <a:off x="1060026" y="3523262"/>
            <a:ext cx="2153920" cy="90198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体育（赛事）</a:t>
            </a:r>
          </a:p>
        </p:txBody>
      </p:sp>
      <p:sp>
        <p:nvSpPr>
          <p:cNvPr id="7" name="矩形 6">
            <a:extLst>
              <a:ext uri="{FF2B5EF4-FFF2-40B4-BE49-F238E27FC236}">
                <a16:creationId xmlns="" xmlns:a16="http://schemas.microsoft.com/office/drawing/2014/main" id="{878DD8DE-444B-427E-B225-1233F7CFE2F9}"/>
              </a:ext>
            </a:extLst>
          </p:cNvPr>
          <p:cNvSpPr/>
          <p:nvPr/>
        </p:nvSpPr>
        <p:spPr>
          <a:xfrm>
            <a:off x="3283937" y="3510180"/>
            <a:ext cx="2153920" cy="91506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身体锻炼和健身</a:t>
            </a:r>
          </a:p>
        </p:txBody>
      </p:sp>
      <p:sp>
        <p:nvSpPr>
          <p:cNvPr id="8" name="矩形 7">
            <a:extLst>
              <a:ext uri="{FF2B5EF4-FFF2-40B4-BE49-F238E27FC236}">
                <a16:creationId xmlns="" xmlns:a16="http://schemas.microsoft.com/office/drawing/2014/main" id="{CCA6E3EB-CBAB-4125-A5B7-E3BFEA353705}"/>
              </a:ext>
            </a:extLst>
          </p:cNvPr>
          <p:cNvSpPr/>
          <p:nvPr/>
        </p:nvSpPr>
        <p:spPr>
          <a:xfrm>
            <a:off x="5507850" y="3502694"/>
            <a:ext cx="2153920" cy="922549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dirty="0" smtClean="0">
                <a:solidFill>
                  <a:schemeClr val="tx1"/>
                </a:solidFill>
              </a:rPr>
              <a:t>游</a:t>
            </a:r>
            <a:r>
              <a:rPr lang="zh-CN" altLang="en-US" dirty="0" smtClean="0"/>
              <a:t>乐园</a:t>
            </a:r>
            <a:r>
              <a:rPr lang="zh-CN" altLang="en-US" dirty="0"/>
              <a:t>和主题公园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="" xmlns:a16="http://schemas.microsoft.com/office/drawing/2014/main" id="{1407E20C-E3D9-48FC-85DA-A2DCCE3339C6}"/>
              </a:ext>
            </a:extLst>
          </p:cNvPr>
          <p:cNvSpPr/>
          <p:nvPr/>
        </p:nvSpPr>
        <p:spPr>
          <a:xfrm>
            <a:off x="7755466" y="3504244"/>
            <a:ext cx="1196623" cy="9210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博彩</a:t>
            </a:r>
          </a:p>
        </p:txBody>
      </p:sp>
      <p:cxnSp>
        <p:nvCxnSpPr>
          <p:cNvPr id="11" name="直接箭头连接符 10">
            <a:extLst>
              <a:ext uri="{FF2B5EF4-FFF2-40B4-BE49-F238E27FC236}">
                <a16:creationId xmlns="" xmlns:a16="http://schemas.microsoft.com/office/drawing/2014/main" id="{9BD35C15-EFF7-4E51-9E13-6BCBAB41DFF9}"/>
              </a:ext>
            </a:extLst>
          </p:cNvPr>
          <p:cNvCxnSpPr>
            <a:cxnSpLocks/>
            <a:stCxn id="6" idx="2"/>
            <a:endCxn id="2" idx="0"/>
          </p:cNvCxnSpPr>
          <p:nvPr/>
        </p:nvCxnSpPr>
        <p:spPr>
          <a:xfrm flipH="1">
            <a:off x="2136986" y="2315816"/>
            <a:ext cx="3816553" cy="120744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箭头连接符 11">
            <a:extLst>
              <a:ext uri="{FF2B5EF4-FFF2-40B4-BE49-F238E27FC236}">
                <a16:creationId xmlns="" xmlns:a16="http://schemas.microsoft.com/office/drawing/2014/main" id="{148C1FB2-C29B-4D01-A884-8254F75CAA68}"/>
              </a:ext>
            </a:extLst>
          </p:cNvPr>
          <p:cNvCxnSpPr>
            <a:cxnSpLocks/>
            <a:stCxn id="6" idx="2"/>
            <a:endCxn id="10" idx="0"/>
          </p:cNvCxnSpPr>
          <p:nvPr/>
        </p:nvCxnSpPr>
        <p:spPr>
          <a:xfrm>
            <a:off x="5953539" y="2315816"/>
            <a:ext cx="2400239" cy="118842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箭头连接符 14">
            <a:extLst>
              <a:ext uri="{FF2B5EF4-FFF2-40B4-BE49-F238E27FC236}">
                <a16:creationId xmlns="" xmlns:a16="http://schemas.microsoft.com/office/drawing/2014/main" id="{4ADDCBD8-FAC1-4754-8011-60B82DF8A125}"/>
              </a:ext>
            </a:extLst>
          </p:cNvPr>
          <p:cNvCxnSpPr>
            <a:cxnSpLocks/>
            <a:stCxn id="6" idx="2"/>
            <a:endCxn id="8" idx="0"/>
          </p:cNvCxnSpPr>
          <p:nvPr/>
        </p:nvCxnSpPr>
        <p:spPr>
          <a:xfrm>
            <a:off x="5953539" y="2315816"/>
            <a:ext cx="631271" cy="118687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箭头连接符 17">
            <a:extLst>
              <a:ext uri="{FF2B5EF4-FFF2-40B4-BE49-F238E27FC236}">
                <a16:creationId xmlns="" xmlns:a16="http://schemas.microsoft.com/office/drawing/2014/main" id="{556B2E49-5E43-4D71-A56D-C43BFD8FAAC7}"/>
              </a:ext>
            </a:extLst>
          </p:cNvPr>
          <p:cNvCxnSpPr>
            <a:cxnSpLocks/>
            <a:stCxn id="6" idx="2"/>
            <a:endCxn id="7" idx="0"/>
          </p:cNvCxnSpPr>
          <p:nvPr/>
        </p:nvCxnSpPr>
        <p:spPr>
          <a:xfrm flipH="1">
            <a:off x="4360897" y="2315816"/>
            <a:ext cx="1592642" cy="119436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2643809" y="1451112"/>
            <a:ext cx="6410739" cy="91440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dirty="0">
                <a:solidFill>
                  <a:schemeClr val="tx1"/>
                </a:solidFill>
              </a:rPr>
              <a:t>机构和团体</a:t>
            </a:r>
          </a:p>
        </p:txBody>
      </p:sp>
      <p:sp>
        <p:nvSpPr>
          <p:cNvPr id="20" name="矩形 19"/>
          <p:cNvSpPr/>
          <p:nvPr/>
        </p:nvSpPr>
        <p:spPr>
          <a:xfrm>
            <a:off x="4472608" y="4124741"/>
            <a:ext cx="1848679" cy="9144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200" dirty="0"/>
              <a:t>社科研究</a:t>
            </a:r>
            <a:r>
              <a:rPr lang="zh-CN" altLang="en-US" sz="1200" dirty="0" smtClean="0"/>
              <a:t>机构团体</a:t>
            </a:r>
            <a:endParaRPr lang="zh-CN" altLang="en-US" sz="1200" dirty="0"/>
          </a:p>
        </p:txBody>
      </p:sp>
      <p:sp>
        <p:nvSpPr>
          <p:cNvPr id="21" name="矩形 20"/>
          <p:cNvSpPr/>
          <p:nvPr/>
        </p:nvSpPr>
        <p:spPr>
          <a:xfrm>
            <a:off x="6480311" y="4124738"/>
            <a:ext cx="2454967" cy="9144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200" dirty="0"/>
              <a:t>新闻出版广电</a:t>
            </a:r>
            <a:r>
              <a:rPr lang="zh-CN" altLang="en-US" sz="1200" dirty="0" smtClean="0"/>
              <a:t>机构</a:t>
            </a:r>
            <a:endParaRPr lang="en-US" altLang="zh-CN" sz="1200" dirty="0"/>
          </a:p>
        </p:txBody>
      </p:sp>
      <p:sp>
        <p:nvSpPr>
          <p:cNvPr id="22" name="矩形 21"/>
          <p:cNvSpPr/>
          <p:nvPr/>
        </p:nvSpPr>
        <p:spPr>
          <a:xfrm>
            <a:off x="742950" y="4104860"/>
            <a:ext cx="1938959" cy="92434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200" spc="-120" dirty="0">
                <a:solidFill>
                  <a:schemeClr val="tx1"/>
                </a:solidFill>
              </a:rPr>
              <a:t>       </a:t>
            </a:r>
            <a:r>
              <a:rPr lang="zh-CN" altLang="en-US" sz="1200" dirty="0" smtClean="0"/>
              <a:t>高等教育艺术类</a:t>
            </a:r>
            <a:endParaRPr lang="en-US" altLang="zh-CN" sz="1200" dirty="0" smtClean="0"/>
          </a:p>
          <a:p>
            <a:pPr algn="ctr"/>
            <a:r>
              <a:rPr lang="zh-CN" altLang="en-US" sz="1200" dirty="0" smtClean="0"/>
              <a:t>机构 团体     </a:t>
            </a:r>
            <a:endParaRPr lang="en-US" altLang="zh-CN" sz="1200" dirty="0"/>
          </a:p>
        </p:txBody>
      </p:sp>
      <p:cxnSp>
        <p:nvCxnSpPr>
          <p:cNvPr id="31" name="直接箭头连接符 30"/>
          <p:cNvCxnSpPr>
            <a:stCxn id="6" idx="2"/>
            <a:endCxn id="22" idx="0"/>
          </p:cNvCxnSpPr>
          <p:nvPr/>
        </p:nvCxnSpPr>
        <p:spPr>
          <a:xfrm flipH="1">
            <a:off x="1712430" y="2365512"/>
            <a:ext cx="4136749" cy="17393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直接箭头连接符 48"/>
          <p:cNvCxnSpPr>
            <a:stCxn id="6" idx="2"/>
            <a:endCxn id="64" idx="0"/>
          </p:cNvCxnSpPr>
          <p:nvPr/>
        </p:nvCxnSpPr>
        <p:spPr>
          <a:xfrm>
            <a:off x="5849179" y="2365512"/>
            <a:ext cx="4089951" cy="176916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直接箭头连接符 67"/>
          <p:cNvCxnSpPr>
            <a:stCxn id="6" idx="2"/>
            <a:endCxn id="21" idx="0"/>
          </p:cNvCxnSpPr>
          <p:nvPr/>
        </p:nvCxnSpPr>
        <p:spPr>
          <a:xfrm>
            <a:off x="5849179" y="2365512"/>
            <a:ext cx="1858616" cy="175922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直接箭头连接符 71"/>
          <p:cNvCxnSpPr>
            <a:stCxn id="6" idx="2"/>
            <a:endCxn id="81" idx="0"/>
          </p:cNvCxnSpPr>
          <p:nvPr/>
        </p:nvCxnSpPr>
        <p:spPr>
          <a:xfrm flipH="1">
            <a:off x="3578087" y="2365512"/>
            <a:ext cx="2271092" cy="173935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直接箭头连接符 74"/>
          <p:cNvCxnSpPr>
            <a:stCxn id="6" idx="2"/>
            <a:endCxn id="20" idx="0"/>
          </p:cNvCxnSpPr>
          <p:nvPr/>
        </p:nvCxnSpPr>
        <p:spPr>
          <a:xfrm flipH="1">
            <a:off x="5396948" y="2365512"/>
            <a:ext cx="452231" cy="175922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矩形 63"/>
          <p:cNvSpPr/>
          <p:nvPr/>
        </p:nvSpPr>
        <p:spPr>
          <a:xfrm>
            <a:off x="9134060" y="4134678"/>
            <a:ext cx="1610139" cy="9144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200" dirty="0" smtClean="0"/>
              <a:t>文化</a:t>
            </a:r>
            <a:r>
              <a:rPr lang="zh-CN" altLang="en-US" sz="1200" dirty="0"/>
              <a:t>人才</a:t>
            </a:r>
          </a:p>
        </p:txBody>
      </p:sp>
      <p:sp>
        <p:nvSpPr>
          <p:cNvPr id="81" name="矩形 80"/>
          <p:cNvSpPr/>
          <p:nvPr/>
        </p:nvSpPr>
        <p:spPr>
          <a:xfrm>
            <a:off x="2852531" y="4104862"/>
            <a:ext cx="1451112" cy="9144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200" dirty="0"/>
              <a:t>文化艺术机构团体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2643809" y="1440952"/>
            <a:ext cx="6410739" cy="9144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dirty="0" smtClean="0">
                <a:solidFill>
                  <a:schemeClr val="tx1"/>
                </a:solidFill>
              </a:rPr>
              <a:t>其他</a:t>
            </a:r>
            <a:endParaRPr lang="zh-CN" altLang="en-US" sz="2400" dirty="0">
              <a:solidFill>
                <a:schemeClr val="tx1"/>
              </a:solidFill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2437520" y="4134266"/>
            <a:ext cx="1986610" cy="9144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200" dirty="0"/>
              <a:t>教育和培训</a:t>
            </a:r>
          </a:p>
        </p:txBody>
      </p:sp>
      <p:sp>
        <p:nvSpPr>
          <p:cNvPr id="22" name="矩形 21"/>
          <p:cNvSpPr/>
          <p:nvPr/>
        </p:nvSpPr>
        <p:spPr>
          <a:xfrm>
            <a:off x="4853723" y="4124741"/>
            <a:ext cx="2124541" cy="92434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200" spc="-120" dirty="0">
                <a:solidFill>
                  <a:schemeClr val="tx1"/>
                </a:solidFill>
              </a:rPr>
              <a:t>       </a:t>
            </a:r>
            <a:r>
              <a:rPr lang="zh-CN" altLang="en-US" sz="1200" spc="-120" dirty="0" smtClean="0">
                <a:solidFill>
                  <a:schemeClr val="tx1"/>
                </a:solidFill>
              </a:rPr>
              <a:t>档案和</a:t>
            </a:r>
            <a:r>
              <a:rPr lang="zh-CN" altLang="en-US" sz="1200" spc="-120" dirty="0">
                <a:solidFill>
                  <a:schemeClr val="tx1"/>
                </a:solidFill>
              </a:rPr>
              <a:t>保存</a:t>
            </a:r>
            <a:endParaRPr lang="en-US" altLang="zh-CN" sz="1200" spc="-120" dirty="0">
              <a:solidFill>
                <a:schemeClr val="tx1"/>
              </a:solidFill>
            </a:endParaRPr>
          </a:p>
        </p:txBody>
      </p:sp>
      <p:cxnSp>
        <p:nvCxnSpPr>
          <p:cNvPr id="31" name="直接箭头连接符 30"/>
          <p:cNvCxnSpPr>
            <a:cxnSpLocks/>
            <a:stCxn id="6" idx="2"/>
            <a:endCxn id="22" idx="0"/>
          </p:cNvCxnSpPr>
          <p:nvPr/>
        </p:nvCxnSpPr>
        <p:spPr>
          <a:xfrm>
            <a:off x="5849179" y="2355352"/>
            <a:ext cx="66815" cy="176938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直接箭头连接符 71"/>
          <p:cNvCxnSpPr>
            <a:cxnSpLocks/>
            <a:stCxn id="6" idx="2"/>
            <a:endCxn id="81" idx="0"/>
          </p:cNvCxnSpPr>
          <p:nvPr/>
        </p:nvCxnSpPr>
        <p:spPr>
          <a:xfrm>
            <a:off x="5849179" y="2355352"/>
            <a:ext cx="2879976" cy="176938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直接箭头连接符 74"/>
          <p:cNvCxnSpPr>
            <a:cxnSpLocks/>
            <a:stCxn id="6" idx="2"/>
            <a:endCxn id="20" idx="0"/>
          </p:cNvCxnSpPr>
          <p:nvPr/>
        </p:nvCxnSpPr>
        <p:spPr>
          <a:xfrm flipH="1">
            <a:off x="3430825" y="2355352"/>
            <a:ext cx="2418354" cy="177891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矩形 80"/>
          <p:cNvSpPr/>
          <p:nvPr/>
        </p:nvSpPr>
        <p:spPr>
          <a:xfrm>
            <a:off x="7403275" y="4124741"/>
            <a:ext cx="2651760" cy="9144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200" dirty="0"/>
              <a:t>装备和辅助材料</a:t>
            </a:r>
          </a:p>
        </p:txBody>
      </p:sp>
    </p:spTree>
    <p:extLst>
      <p:ext uri="{BB962C8B-B14F-4D97-AF65-F5344CB8AC3E}">
        <p14:creationId xmlns="" xmlns:p14="http://schemas.microsoft.com/office/powerpoint/2010/main" val="13820572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2397</TotalTime>
  <Words>613</Words>
  <Application>Microsoft Office PowerPoint</Application>
  <PresentationFormat>自定义</PresentationFormat>
  <Paragraphs>213</Paragraphs>
  <Slides>13</Slides>
  <Notes>1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13</vt:i4>
      </vt:variant>
    </vt:vector>
  </HeadingPairs>
  <TitlesOfParts>
    <vt:vector size="14" baseType="lpstr">
      <vt:lpstr>Office 主题​​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cuiqing duan</dc:creator>
  <cp:lastModifiedBy>pc</cp:lastModifiedBy>
  <cp:revision>84</cp:revision>
  <dcterms:created xsi:type="dcterms:W3CDTF">2018-02-12T11:03:39Z</dcterms:created>
  <dcterms:modified xsi:type="dcterms:W3CDTF">2018-03-05T01:31:23Z</dcterms:modified>
</cp:coreProperties>
</file>